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63"/>
    <p:restoredTop sz="95794"/>
  </p:normalViewPr>
  <p:slideViewPr>
    <p:cSldViewPr snapToGrid="0">
      <p:cViewPr varScale="1">
        <p:scale>
          <a:sx n="72" d="100"/>
          <a:sy n="72" d="100"/>
        </p:scale>
        <p:origin x="512"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6/30/2023</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9353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6/30/2023</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5971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6/30/2023</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34940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6/30/2023</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9176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6/30/2023</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10510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6/30/2023</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46922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6/30/2023</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01605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6/30/2023</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99241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6/30/2023</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66413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6/30/2023</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6666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6/30/2023</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3053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6/30/2023</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637865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61" r:id="rId6"/>
    <p:sldLayoutId id="2147483756" r:id="rId7"/>
    <p:sldLayoutId id="2147483757" r:id="rId8"/>
    <p:sldLayoutId id="2147483758" r:id="rId9"/>
    <p:sldLayoutId id="2147483760" r:id="rId10"/>
    <p:sldLayoutId id="2147483759" r:id="rId11"/>
  </p:sldLayoutIdLst>
  <p:hf sldNum="0" hdr="0" ftr="0" dt="0"/>
  <p:txStyles>
    <p:title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2A83C3-6F92-656C-D5CA-2D9BBA230AE8}"/>
              </a:ext>
            </a:extLst>
          </p:cNvPr>
          <p:cNvSpPr>
            <a:spLocks noGrp="1"/>
          </p:cNvSpPr>
          <p:nvPr>
            <p:ph type="ctrTitle"/>
          </p:nvPr>
        </p:nvSpPr>
        <p:spPr>
          <a:xfrm>
            <a:off x="744179" y="717190"/>
            <a:ext cx="6158067" cy="3607921"/>
          </a:xfrm>
        </p:spPr>
        <p:txBody>
          <a:bodyPr>
            <a:normAutofit/>
          </a:bodyPr>
          <a:lstStyle/>
          <a:p>
            <a:r>
              <a:rPr lang="en-LV" sz="6200" dirty="0"/>
              <a:t>RŪPES KĀ DZIMTES ATŠĶIRĪBU MEHĀNISMS</a:t>
            </a:r>
          </a:p>
        </p:txBody>
      </p:sp>
      <p:sp>
        <p:nvSpPr>
          <p:cNvPr id="3" name="Subtitle 2">
            <a:extLst>
              <a:ext uri="{FF2B5EF4-FFF2-40B4-BE49-F238E27FC236}">
                <a16:creationId xmlns:a16="http://schemas.microsoft.com/office/drawing/2014/main" id="{8F65FFB4-5B28-C960-35C2-1B78F7C5047D}"/>
              </a:ext>
            </a:extLst>
          </p:cNvPr>
          <p:cNvSpPr>
            <a:spLocks noGrp="1"/>
          </p:cNvSpPr>
          <p:nvPr>
            <p:ph type="subTitle" idx="1"/>
          </p:nvPr>
        </p:nvSpPr>
        <p:spPr>
          <a:xfrm>
            <a:off x="268941" y="4689311"/>
            <a:ext cx="7160559" cy="2073320"/>
          </a:xfrm>
        </p:spPr>
        <p:txBody>
          <a:bodyPr>
            <a:normAutofit fontScale="77500" lnSpcReduction="20000"/>
          </a:bodyPr>
          <a:lstStyle/>
          <a:p>
            <a:r>
              <a:rPr lang="en-LV" dirty="0">
                <a:solidFill>
                  <a:schemeClr val="tx1">
                    <a:lumMod val="85000"/>
                    <a:lumOff val="15000"/>
                  </a:schemeClr>
                </a:solidFill>
                <a:latin typeface="PT Sans" panose="020B0503020203020204" pitchFamily="34" charset="77"/>
              </a:rPr>
              <a:t>      MĀRA NEIKENA</a:t>
            </a:r>
          </a:p>
          <a:p>
            <a:pPr rtl="0"/>
            <a:r>
              <a:rPr lang="lv-LV" b="0" i="0" u="none" strike="noStrike" dirty="0">
                <a:solidFill>
                  <a:schemeClr val="bg2">
                    <a:lumMod val="65000"/>
                  </a:schemeClr>
                </a:solidFill>
                <a:effectLst/>
                <a:latin typeface="Corbel" panose="020B0503020204020204" pitchFamily="34" charset="0"/>
              </a:rPr>
              <a:t>Projekts „</a:t>
            </a:r>
            <a:r>
              <a:rPr lang="lv-LV" b="0" i="0" u="none" strike="noStrike" dirty="0" err="1">
                <a:solidFill>
                  <a:schemeClr val="bg2">
                    <a:lumMod val="65000"/>
                  </a:schemeClr>
                </a:solidFill>
                <a:effectLst/>
                <a:latin typeface="Corbel" panose="020B0503020204020204" pitchFamily="34" charset="0"/>
              </a:rPr>
              <a:t>Neokonservatīvisms</a:t>
            </a:r>
            <a:r>
              <a:rPr lang="lv-LV" b="0" i="0" u="none" strike="noStrike" dirty="0">
                <a:solidFill>
                  <a:schemeClr val="bg2">
                    <a:lumMod val="65000"/>
                  </a:schemeClr>
                </a:solidFill>
                <a:effectLst/>
                <a:latin typeface="Corbel" panose="020B0503020204020204" pitchFamily="34" charset="0"/>
              </a:rPr>
              <a:t> un dzimtes piedzīvošana ikdienā un ticībā: sieviešu (ne)ordinācijas gadījums Latvijas Evaņģēliski Luteriskajā baznīcā”</a:t>
            </a:r>
          </a:p>
          <a:p>
            <a:pPr rtl="0"/>
            <a:r>
              <a:rPr lang="en-GB" b="0" i="0" u="none" strike="noStrike" dirty="0">
                <a:solidFill>
                  <a:schemeClr val="bg2">
                    <a:lumMod val="65000"/>
                  </a:schemeClr>
                </a:solidFill>
                <a:effectLst/>
                <a:latin typeface="Corbel" panose="020B0503020204020204" pitchFamily="34" charset="0"/>
              </a:rPr>
              <a:t>lzp-2021/1-0182, LU Nr. LZP2021/106LZP</a:t>
            </a:r>
            <a:endParaRPr lang="en-GB" dirty="0">
              <a:solidFill>
                <a:schemeClr val="bg2">
                  <a:lumMod val="65000"/>
                </a:schemeClr>
              </a:solidFill>
              <a:latin typeface="Corbel" panose="020B0503020204020204" pitchFamily="34" charset="0"/>
            </a:endParaRPr>
          </a:p>
        </p:txBody>
      </p:sp>
      <p:cxnSp>
        <p:nvCxnSpPr>
          <p:cNvPr id="24" name="Straight Connector 23">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44179"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4" name="Picture 3" descr="A blue abstract watercolor pattern on a white background">
            <a:extLst>
              <a:ext uri="{FF2B5EF4-FFF2-40B4-BE49-F238E27FC236}">
                <a16:creationId xmlns:a16="http://schemas.microsoft.com/office/drawing/2014/main" id="{A9D69839-8985-7F99-4DA4-0B9833FCA09B}"/>
              </a:ext>
            </a:extLst>
          </p:cNvPr>
          <p:cNvPicPr>
            <a:picLocks noChangeAspect="1"/>
          </p:cNvPicPr>
          <p:nvPr/>
        </p:nvPicPr>
        <p:blipFill rotWithShape="1">
          <a:blip r:embed="rId2"/>
          <a:srcRect l="22983" r="31900" b="-2"/>
          <a:stretch/>
        </p:blipFill>
        <p:spPr>
          <a:xfrm>
            <a:off x="7556686" y="1"/>
            <a:ext cx="4635315" cy="6857999"/>
          </a:xfrm>
          <a:prstGeom prst="rect">
            <a:avLst/>
          </a:prstGeom>
        </p:spPr>
      </p:pic>
    </p:spTree>
    <p:extLst>
      <p:ext uri="{BB962C8B-B14F-4D97-AF65-F5344CB8AC3E}">
        <p14:creationId xmlns:p14="http://schemas.microsoft.com/office/powerpoint/2010/main" val="960138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815C-163D-137E-2162-532508F3E7BA}"/>
              </a:ext>
            </a:extLst>
          </p:cNvPr>
          <p:cNvSpPr>
            <a:spLocks noGrp="1"/>
          </p:cNvSpPr>
          <p:nvPr>
            <p:ph type="title"/>
          </p:nvPr>
        </p:nvSpPr>
        <p:spPr/>
        <p:txBody>
          <a:bodyPr/>
          <a:lstStyle/>
          <a:p>
            <a:r>
              <a:rPr lang="en-LV" dirty="0">
                <a:latin typeface="PT Sans" panose="020B0503020203020204" pitchFamily="34" charset="77"/>
              </a:rPr>
              <a:t>Paldies!</a:t>
            </a:r>
          </a:p>
        </p:txBody>
      </p:sp>
      <p:pic>
        <p:nvPicPr>
          <p:cNvPr id="5" name="Picture 4" descr="A vase of white flowers&#10;&#10;Description automatically generated with medium confidence">
            <a:extLst>
              <a:ext uri="{FF2B5EF4-FFF2-40B4-BE49-F238E27FC236}">
                <a16:creationId xmlns:a16="http://schemas.microsoft.com/office/drawing/2014/main" id="{1A500125-5AD1-8440-3A3F-A397ECCDCBD8}"/>
              </a:ext>
            </a:extLst>
          </p:cNvPr>
          <p:cNvPicPr>
            <a:picLocks noChangeAspect="1"/>
          </p:cNvPicPr>
          <p:nvPr/>
        </p:nvPicPr>
        <p:blipFill>
          <a:blip r:embed="rId2"/>
          <a:stretch>
            <a:fillRect/>
          </a:stretch>
        </p:blipFill>
        <p:spPr>
          <a:xfrm>
            <a:off x="8538135" y="2439147"/>
            <a:ext cx="3327400" cy="3987800"/>
          </a:xfrm>
          <a:prstGeom prst="rect">
            <a:avLst/>
          </a:prstGeom>
        </p:spPr>
      </p:pic>
    </p:spTree>
    <p:extLst>
      <p:ext uri="{BB962C8B-B14F-4D97-AF65-F5344CB8AC3E}">
        <p14:creationId xmlns:p14="http://schemas.microsoft.com/office/powerpoint/2010/main" val="3512137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FC7C5-89C0-6CCB-1071-9919B1587C83}"/>
              </a:ext>
            </a:extLst>
          </p:cNvPr>
          <p:cNvSpPr>
            <a:spLocks noGrp="1"/>
          </p:cNvSpPr>
          <p:nvPr>
            <p:ph type="title"/>
          </p:nvPr>
        </p:nvSpPr>
        <p:spPr>
          <a:xfrm>
            <a:off x="191385" y="425302"/>
            <a:ext cx="11844669" cy="1312058"/>
          </a:xfrm>
        </p:spPr>
        <p:txBody>
          <a:bodyPr>
            <a:normAutofit/>
          </a:bodyPr>
          <a:lstStyle/>
          <a:p>
            <a:r>
              <a:rPr lang="en-LV" dirty="0">
                <a:latin typeface="PT Sans" panose="020B0503020203020204" pitchFamily="34" charset="77"/>
              </a:rPr>
              <a:t>Materialitāte</a:t>
            </a:r>
          </a:p>
        </p:txBody>
      </p:sp>
      <p:sp>
        <p:nvSpPr>
          <p:cNvPr id="3" name="Content Placeholder 2">
            <a:extLst>
              <a:ext uri="{FF2B5EF4-FFF2-40B4-BE49-F238E27FC236}">
                <a16:creationId xmlns:a16="http://schemas.microsoft.com/office/drawing/2014/main" id="{5E4C5978-5708-8D5F-EA5C-3465B3E21F00}"/>
              </a:ext>
            </a:extLst>
          </p:cNvPr>
          <p:cNvSpPr>
            <a:spLocks noGrp="1"/>
          </p:cNvSpPr>
          <p:nvPr>
            <p:ph idx="1"/>
          </p:nvPr>
        </p:nvSpPr>
        <p:spPr>
          <a:xfrm>
            <a:off x="0" y="1977656"/>
            <a:ext cx="12192001" cy="4455042"/>
          </a:xfrm>
        </p:spPr>
        <p:txBody>
          <a:bodyPr>
            <a:normAutofit lnSpcReduction="10000"/>
          </a:bodyPr>
          <a:lstStyle/>
          <a:p>
            <a:r>
              <a:rPr lang="lv-LV" sz="2400" dirty="0">
                <a:effectLst/>
                <a:latin typeface="PT Sans" panose="020B0503020203020204" pitchFamily="34" charset="77"/>
                <a:ea typeface="Calibri" panose="020F0502020204030204" pitchFamily="34" charset="0"/>
                <a:cs typeface="Times New Roman" panose="02020603050405020304" pitchFamily="18" charset="0"/>
              </a:rPr>
              <a:t>«[T]</a:t>
            </a:r>
            <a:r>
              <a:rPr lang="lv-LV" sz="2400" dirty="0" err="1">
                <a:effectLst/>
                <a:latin typeface="PT Sans" panose="020B0503020203020204" pitchFamily="34" charset="77"/>
                <a:ea typeface="Calibri" panose="020F0502020204030204" pitchFamily="34" charset="0"/>
                <a:cs typeface="Times New Roman" panose="02020603050405020304" pitchFamily="18" charset="0"/>
              </a:rPr>
              <a:t>ieši</a:t>
            </a:r>
            <a:r>
              <a:rPr lang="lv-LV" sz="2400" dirty="0">
                <a:effectLst/>
                <a:latin typeface="PT Sans" panose="020B0503020203020204" pitchFamily="34" charset="77"/>
                <a:ea typeface="Calibri" panose="020F0502020204030204" pitchFamily="34" charset="0"/>
                <a:cs typeface="Times New Roman" panose="02020603050405020304" pitchFamily="18" charset="0"/>
              </a:rPr>
              <a:t> tas, kā viņš vada, tieši, ka viņš runā un runā un ka viņš stāv kancelē vai altārī, un viņš ir melnā [tērpā]. Man tomēr tā ir .. tā man ir kā tas bijības pamats. Jo tie krāsainie, tā man liekas, ka tā nav mūsu. Neliekas, ka tie ir luterāņi.»</a:t>
            </a:r>
            <a:endParaRPr lang="en-LV" sz="2400" dirty="0">
              <a:effectLst/>
              <a:latin typeface="PT Sans" panose="020B0503020203020204" pitchFamily="34" charset="77"/>
              <a:ea typeface="Calibri" panose="020F0502020204030204" pitchFamily="34" charset="0"/>
              <a:cs typeface="Times New Roman" panose="02020603050405020304" pitchFamily="18" charset="0"/>
            </a:endParaRPr>
          </a:p>
          <a:p>
            <a:r>
              <a:rPr lang="lv-LV" sz="2400" dirty="0">
                <a:effectLst/>
                <a:latin typeface="PT Sans" panose="020B0503020203020204" pitchFamily="34" charset="77"/>
                <a:ea typeface="Calibri" panose="020F0502020204030204" pitchFamily="34" charset="0"/>
                <a:cs typeface="Times New Roman" panose="02020603050405020304" pitchFamily="18" charset="0"/>
              </a:rPr>
              <a:t>«[L]</a:t>
            </a:r>
            <a:r>
              <a:rPr lang="lv-LV" sz="2400" dirty="0" err="1">
                <a:effectLst/>
                <a:latin typeface="PT Sans" panose="020B0503020203020204" pitchFamily="34" charset="77"/>
                <a:ea typeface="Calibri" panose="020F0502020204030204" pitchFamily="34" charset="0"/>
                <a:cs typeface="Times New Roman" panose="02020603050405020304" pitchFamily="18" charset="0"/>
              </a:rPr>
              <a:t>uterāņu</a:t>
            </a:r>
            <a:r>
              <a:rPr lang="lv-LV" sz="2400" dirty="0">
                <a:effectLst/>
                <a:latin typeface="PT Sans" panose="020B0503020203020204" pitchFamily="34" charset="77"/>
                <a:ea typeface="Calibri" panose="020F0502020204030204" pitchFamily="34" charset="0"/>
                <a:cs typeface="Times New Roman" panose="02020603050405020304" pitchFamily="18" charset="0"/>
              </a:rPr>
              <a:t> baznīcā manas omītes ir gājušas, daudzas baznīcas, nekad netiku redzējusi, ka viņas .. jā, lakatiņus apsēja, lūpas uzkrāsoja, par ko šobrīd arī iet tāds strīds, nu ne jau strīds ar mācītājiem, ka viņš saka, "ka tikai uzkrāsots kaut kas". Es saku, "bet omīte mana gāja uz baznīcu, un atceros, kā šodien, bija somiņa blakām tā kā papīrs, bet tur bija lūpu krāsa viņai iekšā un viņa krāsoja lūpas. </a:t>
            </a:r>
            <a:r>
              <a:rPr lang="lv-LV" sz="2400" b="1" dirty="0">
                <a:effectLst/>
                <a:latin typeface="PT Sans" panose="020B0503020203020204" pitchFamily="34" charset="77"/>
                <a:ea typeface="Calibri" panose="020F0502020204030204" pitchFamily="34" charset="0"/>
                <a:cs typeface="Times New Roman" panose="02020603050405020304" pitchFamily="18" charset="0"/>
              </a:rPr>
              <a:t>Uz baznīcu ejot? </a:t>
            </a:r>
            <a:r>
              <a:rPr lang="lv-LV" sz="2400" dirty="0">
                <a:effectLst/>
                <a:latin typeface="PT Sans" panose="020B0503020203020204" pitchFamily="34" charset="77"/>
                <a:ea typeface="Calibri" panose="020F0502020204030204" pitchFamily="34" charset="0"/>
                <a:cs typeface="Times New Roman" panose="02020603050405020304" pitchFamily="18" charset="0"/>
              </a:rPr>
              <a:t>Jā. Tieši uz baznīcu ejot. Viņa bija sapucējusies un sasmaržojusies, un lūpas viņai bija uzkrāsotas.[..] [</a:t>
            </a:r>
            <a:r>
              <a:rPr lang="lv-LV" sz="2400" dirty="0" err="1">
                <a:effectLst/>
                <a:latin typeface="PT Sans" panose="020B0503020203020204" pitchFamily="34" charset="77"/>
                <a:ea typeface="Calibri" panose="020F0502020204030204" pitchFamily="34" charset="0"/>
                <a:cs typeface="Times New Roman" panose="02020603050405020304" pitchFamily="18" charset="0"/>
              </a:rPr>
              <a:t>Š</a:t>
            </a:r>
            <a:r>
              <a:rPr lang="lv-LV" sz="2400" dirty="0">
                <a:effectLst/>
                <a:latin typeface="PT Sans" panose="020B0503020203020204" pitchFamily="34" charset="77"/>
                <a:ea typeface="Calibri" panose="020F0502020204030204" pitchFamily="34" charset="0"/>
                <a:cs typeface="Times New Roman" panose="02020603050405020304" pitchFamily="18" charset="0"/>
              </a:rPr>
              <a:t>]</a:t>
            </a:r>
            <a:r>
              <a:rPr lang="lv-LV" sz="2400" dirty="0" err="1">
                <a:effectLst/>
                <a:latin typeface="PT Sans" panose="020B0503020203020204" pitchFamily="34" charset="77"/>
                <a:ea typeface="Calibri" panose="020F0502020204030204" pitchFamily="34" charset="0"/>
                <a:cs typeface="Times New Roman" panose="02020603050405020304" pitchFamily="18" charset="0"/>
              </a:rPr>
              <a:t>odien</a:t>
            </a:r>
            <a:r>
              <a:rPr lang="lv-LV" sz="2400" dirty="0">
                <a:effectLst/>
                <a:latin typeface="PT Sans" panose="020B0503020203020204" pitchFamily="34" charset="77"/>
                <a:ea typeface="Calibri" panose="020F0502020204030204" pitchFamily="34" charset="0"/>
                <a:cs typeface="Times New Roman" panose="02020603050405020304" pitchFamily="18" charset="0"/>
              </a:rPr>
              <a:t> .. nu kā es uzkrāsošu lūpas, nu man taču tas ir .. man pie dievgalda vīnu dod dzert, es taču atstāšu pēdas uz to biķeri, tātad es nevaru krāsot lūpas.»</a:t>
            </a:r>
            <a:endParaRPr lang="en-LV" sz="2400" dirty="0">
              <a:effectLst/>
              <a:latin typeface="PT Sans" panose="020B0503020203020204" pitchFamily="34" charset="77"/>
              <a:ea typeface="Calibri" panose="020F0502020204030204" pitchFamily="34" charset="0"/>
              <a:cs typeface="Times New Roman" panose="02020603050405020304" pitchFamily="18" charset="0"/>
            </a:endParaRPr>
          </a:p>
          <a:p>
            <a:endParaRPr lang="en-LV" dirty="0">
              <a:latin typeface="PT Sans" panose="020B0503020203020204" pitchFamily="34" charset="77"/>
            </a:endParaRPr>
          </a:p>
        </p:txBody>
      </p:sp>
    </p:spTree>
    <p:extLst>
      <p:ext uri="{BB962C8B-B14F-4D97-AF65-F5344CB8AC3E}">
        <p14:creationId xmlns:p14="http://schemas.microsoft.com/office/powerpoint/2010/main" val="855241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E44B6-225F-74C0-7B21-E20F973DF7FF}"/>
              </a:ext>
            </a:extLst>
          </p:cNvPr>
          <p:cNvSpPr>
            <a:spLocks noGrp="1"/>
          </p:cNvSpPr>
          <p:nvPr>
            <p:ph type="title"/>
          </p:nvPr>
        </p:nvSpPr>
        <p:spPr/>
        <p:txBody>
          <a:bodyPr>
            <a:normAutofit/>
          </a:bodyPr>
          <a:lstStyle/>
          <a:p>
            <a:r>
              <a:rPr lang="en-GB" sz="4400" dirty="0">
                <a:effectLst/>
                <a:latin typeface="PT Sans" panose="020B0503020203020204" pitchFamily="34" charset="77"/>
                <a:ea typeface="Calibri" panose="020F0502020204030204" pitchFamily="34" charset="0"/>
                <a:cs typeface="AppleSystemUIFont"/>
              </a:rPr>
              <a:t>Jackie Goode (2007)</a:t>
            </a:r>
            <a:r>
              <a:rPr lang="en-LV" sz="4400" dirty="0">
                <a:effectLst/>
                <a:latin typeface="PT Sans" panose="020B0503020203020204" pitchFamily="34" charset="77"/>
              </a:rPr>
              <a:t> </a:t>
            </a:r>
            <a:endParaRPr lang="en-LV" sz="4400" dirty="0">
              <a:latin typeface="PT Sans" panose="020B0503020203020204" pitchFamily="34" charset="77"/>
            </a:endParaRPr>
          </a:p>
        </p:txBody>
      </p:sp>
      <p:sp>
        <p:nvSpPr>
          <p:cNvPr id="3" name="Content Placeholder 2">
            <a:extLst>
              <a:ext uri="{FF2B5EF4-FFF2-40B4-BE49-F238E27FC236}">
                <a16:creationId xmlns:a16="http://schemas.microsoft.com/office/drawing/2014/main" id="{AA562B42-C42C-07BF-7FA2-A07A513F352C}"/>
              </a:ext>
            </a:extLst>
          </p:cNvPr>
          <p:cNvSpPr>
            <a:spLocks noGrp="1"/>
          </p:cNvSpPr>
          <p:nvPr>
            <p:ph idx="1"/>
          </p:nvPr>
        </p:nvSpPr>
        <p:spPr/>
        <p:txBody>
          <a:bodyPr>
            <a:normAutofit/>
          </a:bodyPr>
          <a:lstStyle/>
          <a:p>
            <a:r>
              <a:rPr lang="en-LV" sz="3200" dirty="0">
                <a:solidFill>
                  <a:schemeClr val="tx1"/>
                </a:solidFill>
                <a:latin typeface="PT Sans" panose="020B0503020203020204" pitchFamily="34" charset="77"/>
              </a:rPr>
              <a:t>Mājas uzturēšanas prakses</a:t>
            </a:r>
          </a:p>
          <a:p>
            <a:r>
              <a:rPr lang="en-LV" sz="3200" dirty="0">
                <a:solidFill>
                  <a:schemeClr val="tx1"/>
                </a:solidFill>
                <a:latin typeface="PT Sans" panose="020B0503020203020204" pitchFamily="34" charset="77"/>
              </a:rPr>
              <a:t>Interjera detaļas iemieso identitātes</a:t>
            </a:r>
          </a:p>
          <a:p>
            <a:r>
              <a:rPr lang="en-LV" sz="3200" dirty="0">
                <a:solidFill>
                  <a:schemeClr val="tx1"/>
                </a:solidFill>
                <a:latin typeface="PT Sans" panose="020B0503020203020204" pitchFamily="34" charset="77"/>
              </a:rPr>
              <a:t>Mājas iekārtošana un uzturēšana – nozīmīga rūpju daļa</a:t>
            </a:r>
          </a:p>
          <a:p>
            <a:r>
              <a:rPr lang="en-LV" sz="3200" dirty="0">
                <a:solidFill>
                  <a:schemeClr val="tx1"/>
                </a:solidFill>
                <a:latin typeface="PT Sans" panose="020B0503020203020204" pitchFamily="34" charset="77"/>
              </a:rPr>
              <a:t>Mājas/telpa kā sevis izrādīšana, “sarunu rīks”, caur kuru paust, ka “es esmu tāds un tāds” (šķiriskums, dzimte)</a:t>
            </a:r>
          </a:p>
          <a:p>
            <a:endParaRPr lang="en-LV" sz="3200" dirty="0">
              <a:solidFill>
                <a:schemeClr val="tx1"/>
              </a:solidFill>
            </a:endParaRPr>
          </a:p>
        </p:txBody>
      </p:sp>
    </p:spTree>
    <p:extLst>
      <p:ext uri="{BB962C8B-B14F-4D97-AF65-F5344CB8AC3E}">
        <p14:creationId xmlns:p14="http://schemas.microsoft.com/office/powerpoint/2010/main" val="3193693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36AFF6-260C-F137-4776-5FEB0ABB7E59}"/>
              </a:ext>
            </a:extLst>
          </p:cNvPr>
          <p:cNvSpPr>
            <a:spLocks noGrp="1"/>
          </p:cNvSpPr>
          <p:nvPr>
            <p:ph idx="1"/>
          </p:nvPr>
        </p:nvSpPr>
        <p:spPr/>
        <p:txBody>
          <a:bodyPr>
            <a:normAutofit/>
          </a:bodyPr>
          <a:lstStyle/>
          <a:p>
            <a:r>
              <a:rPr lang="lv-LV" sz="3200" dirty="0">
                <a:effectLst/>
                <a:latin typeface="PT Sans" panose="020B0503020203020204" pitchFamily="34" charset="77"/>
                <a:ea typeface="Calibri" panose="020F0502020204030204" pitchFamily="34" charset="0"/>
                <a:cs typeface="AppleSystemUIFont"/>
              </a:rPr>
              <a:t>Kādā veidā un vai tas, kā cilvēki attiecas pret baznīcas telpu un teritoriju</a:t>
            </a:r>
            <a:r>
              <a:rPr lang="lv-LV" sz="3200" dirty="0">
                <a:latin typeface="PT Sans" panose="020B0503020203020204" pitchFamily="34" charset="77"/>
                <a:ea typeface="Calibri" panose="020F0502020204030204" pitchFamily="34" charset="0"/>
                <a:cs typeface="AppleSystemUIFont"/>
              </a:rPr>
              <a:t>, sevišķi uzturēšanas un izgreznošanas darbi,</a:t>
            </a:r>
            <a:r>
              <a:rPr lang="lv-LV" sz="3200" dirty="0">
                <a:effectLst/>
                <a:latin typeface="PT Sans" panose="020B0503020203020204" pitchFamily="34" charset="77"/>
                <a:ea typeface="Calibri" panose="020F0502020204030204" pitchFamily="34" charset="0"/>
                <a:cs typeface="AppleSystemUIFont"/>
              </a:rPr>
              <a:t> var skaidrot dzimtes pieredzi un kādā veidā tas izgaismo varas pozīcijas</a:t>
            </a:r>
            <a:r>
              <a:rPr lang="lv-LV" sz="3200" dirty="0">
                <a:latin typeface="PT Sans" panose="020B0503020203020204" pitchFamily="34" charset="77"/>
                <a:ea typeface="Calibri" panose="020F0502020204030204" pitchFamily="34" charset="0"/>
                <a:cs typeface="AppleSystemUIFont"/>
              </a:rPr>
              <a:t>?</a:t>
            </a:r>
            <a:endParaRPr lang="lv-LV" sz="3600" dirty="0">
              <a:latin typeface="PT Sans" panose="020B0503020203020204" pitchFamily="34" charset="77"/>
            </a:endParaRPr>
          </a:p>
        </p:txBody>
      </p:sp>
    </p:spTree>
    <p:extLst>
      <p:ext uri="{BB962C8B-B14F-4D97-AF65-F5344CB8AC3E}">
        <p14:creationId xmlns:p14="http://schemas.microsoft.com/office/powerpoint/2010/main" val="4076995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024EA-E84B-2F01-78F4-8581B7CEFCC6}"/>
              </a:ext>
            </a:extLst>
          </p:cNvPr>
          <p:cNvSpPr>
            <a:spLocks noGrp="1"/>
          </p:cNvSpPr>
          <p:nvPr>
            <p:ph type="title"/>
          </p:nvPr>
        </p:nvSpPr>
        <p:spPr/>
        <p:txBody>
          <a:bodyPr/>
          <a:lstStyle/>
          <a:p>
            <a:r>
              <a:rPr lang="en-LV" dirty="0">
                <a:latin typeface="PT Sans" panose="020B0503020203020204" pitchFamily="34" charset="77"/>
              </a:rPr>
              <a:t>Rūpes – dzimtes un vecuma kategorijas?</a:t>
            </a:r>
          </a:p>
        </p:txBody>
      </p:sp>
      <p:sp>
        <p:nvSpPr>
          <p:cNvPr id="3" name="Content Placeholder 2">
            <a:extLst>
              <a:ext uri="{FF2B5EF4-FFF2-40B4-BE49-F238E27FC236}">
                <a16:creationId xmlns:a16="http://schemas.microsoft.com/office/drawing/2014/main" id="{E4600E27-242B-BF98-5BC8-CD9DB4315877}"/>
              </a:ext>
            </a:extLst>
          </p:cNvPr>
          <p:cNvSpPr>
            <a:spLocks noGrp="1"/>
          </p:cNvSpPr>
          <p:nvPr>
            <p:ph idx="1"/>
          </p:nvPr>
        </p:nvSpPr>
        <p:spPr>
          <a:xfrm>
            <a:off x="212651" y="2041451"/>
            <a:ext cx="11695813" cy="4295554"/>
          </a:xfrm>
        </p:spPr>
        <p:txBody>
          <a:bodyPr>
            <a:normAutofit fontScale="92500" lnSpcReduction="10000"/>
          </a:bodyPr>
          <a:lstStyle/>
          <a:p>
            <a:r>
              <a:rPr lang="lv-LV" sz="2800" dirty="0">
                <a:effectLst/>
                <a:latin typeface="Calibri" panose="020F0502020204030204" pitchFamily="34" charset="0"/>
                <a:ea typeface="Calibri" panose="020F0502020204030204" pitchFamily="34" charset="0"/>
                <a:cs typeface="Times New Roman" panose="02020603050405020304" pitchFamily="18" charset="0"/>
              </a:rPr>
              <a:t>«Baznīciņa par cik viņa ir maza un maza tā draudzīte, tad visu, kas tur ir jādara, lai tur notiktu dievkalpojums, daru es vienpersoniski. Es tīru sniegu, es pļauju zāli, es tīru baznīcu un dedzinu sveces, un ja citās baznīcās ir kā to sauc, tādi pērminderi, kas palīdz mācītājam, tad mūsu baznīcā es esmu viena, kas .. es un mācītājs, mēs esam divas personas baznīcā. Pārējie tikai atnāk un aiziet.»</a:t>
            </a:r>
            <a:endParaRPr lang="en-LV" sz="2800" dirty="0">
              <a:effectLst/>
              <a:latin typeface="Calibri" panose="020F0502020204030204" pitchFamily="34" charset="0"/>
              <a:ea typeface="Calibri" panose="020F0502020204030204" pitchFamily="34" charset="0"/>
              <a:cs typeface="Times New Roman" panose="02020603050405020304" pitchFamily="18" charset="0"/>
            </a:endParaRPr>
          </a:p>
          <a:p>
            <a:r>
              <a:rPr lang="lv-LV" sz="2800" dirty="0">
                <a:effectLst/>
                <a:latin typeface="Calibri" panose="020F0502020204030204" pitchFamily="34" charset="0"/>
                <a:ea typeface="Calibri" panose="020F0502020204030204" pitchFamily="34" charset="0"/>
                <a:cs typeface="Times New Roman" panose="02020603050405020304" pitchFamily="18" charset="0"/>
              </a:rPr>
              <a:t>«Un dažreiz man ir tā, ka es saku mācītājam, ka baznīca ir tikai pārslaucīta, tad viņš saka "ko tu cepies, paņem, piezvani iepriekš, lai nāk", bet neviens nenāk, tie kas ir baznīcā uz vietas, vecās tantītes es nesaukšu tīrīt baznīcu, jaunie cilvēki brauc no [kaimiņu pilsētas], kas ir darba cilvēki, "ai, es šoreiz nevarēšu", un katrreiz, ja man atsaka, tad nu es saprotu, ka nebūs.»</a:t>
            </a:r>
            <a:endParaRPr lang="en-LV"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5636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2D00A-449D-0826-AC01-875EDE5F1562}"/>
              </a:ext>
            </a:extLst>
          </p:cNvPr>
          <p:cNvSpPr>
            <a:spLocks noGrp="1"/>
          </p:cNvSpPr>
          <p:nvPr>
            <p:ph type="title"/>
          </p:nvPr>
        </p:nvSpPr>
        <p:spPr/>
        <p:txBody>
          <a:bodyPr/>
          <a:lstStyle/>
          <a:p>
            <a:r>
              <a:rPr lang="en-LV" dirty="0">
                <a:latin typeface="PT Sans" panose="020B0503020203020204" pitchFamily="34" charset="77"/>
              </a:rPr>
              <a:t>Rūpes – praktiskas un garīgas</a:t>
            </a:r>
          </a:p>
        </p:txBody>
      </p:sp>
      <p:sp>
        <p:nvSpPr>
          <p:cNvPr id="3" name="Content Placeholder 2">
            <a:extLst>
              <a:ext uri="{FF2B5EF4-FFF2-40B4-BE49-F238E27FC236}">
                <a16:creationId xmlns:a16="http://schemas.microsoft.com/office/drawing/2014/main" id="{B137ECE0-31A6-24A3-A214-936D86C17255}"/>
              </a:ext>
            </a:extLst>
          </p:cNvPr>
          <p:cNvSpPr>
            <a:spLocks noGrp="1"/>
          </p:cNvSpPr>
          <p:nvPr>
            <p:ph idx="1"/>
          </p:nvPr>
        </p:nvSpPr>
        <p:spPr>
          <a:xfrm>
            <a:off x="340242" y="2083981"/>
            <a:ext cx="11632018" cy="4104168"/>
          </a:xfrm>
        </p:spPr>
        <p:txBody>
          <a:bodyPr>
            <a:normAutofit fontScale="92500" lnSpcReduction="10000"/>
          </a:bodyPr>
          <a:lstStyle/>
          <a:p>
            <a:r>
              <a:rPr lang="lv-LV" sz="2800" dirty="0">
                <a:effectLst/>
                <a:latin typeface="Calibri" panose="020F0502020204030204" pitchFamily="34" charset="0"/>
                <a:ea typeface="Calibri" panose="020F0502020204030204" pitchFamily="34" charset="0"/>
                <a:cs typeface="Times New Roman" panose="02020603050405020304" pitchFamily="18" charset="0"/>
              </a:rPr>
              <a:t>«Un es gribētu to dievkalpojumu priekš sevis, tad es aizbraucu uz [kaimiņu pilsētām], kur arī mūsu mācītāji ir.</a:t>
            </a:r>
            <a:r>
              <a:rPr lang="en-LV" sz="2800" dirty="0">
                <a:latin typeface="Calibri" panose="020F0502020204030204" pitchFamily="34" charset="0"/>
                <a:ea typeface="Calibri" panose="020F0502020204030204" pitchFamily="34" charset="0"/>
                <a:cs typeface="Times New Roman" panose="02020603050405020304" pitchFamily="18" charset="0"/>
              </a:rPr>
              <a:t> </a:t>
            </a:r>
            <a:r>
              <a:rPr lang="lv-LV" sz="2800" dirty="0">
                <a:effectLst/>
                <a:latin typeface="Calibri" panose="020F0502020204030204" pitchFamily="34" charset="0"/>
                <a:ea typeface="Calibri" panose="020F0502020204030204" pitchFamily="34" charset="0"/>
                <a:cs typeface="Times New Roman" panose="02020603050405020304" pitchFamily="18" charset="0"/>
              </a:rPr>
              <a:t>[..] Es varu raudāt katrā dievkalpojumā vēl šodien. Es viņu sasaistu ar sevi. Kā jau teicu, tikai ne savā baznīcā. Jo tur jau man ir tāds.. es tikai skatos pele kaut kur nav atstājusi kakas. Un tā, tas man ir tāds, kas jauc to visu.»</a:t>
            </a:r>
            <a:endParaRPr lang="en-LV" sz="2800" dirty="0">
              <a:effectLst/>
              <a:latin typeface="Calibri" panose="020F0502020204030204" pitchFamily="34" charset="0"/>
              <a:ea typeface="Calibri" panose="020F0502020204030204" pitchFamily="34" charset="0"/>
              <a:cs typeface="Times New Roman" panose="02020603050405020304" pitchFamily="18" charset="0"/>
            </a:endParaRPr>
          </a:p>
          <a:p>
            <a:r>
              <a:rPr lang="lv-LV" sz="2800" dirty="0">
                <a:effectLst/>
                <a:latin typeface="Calibri" panose="020F0502020204030204" pitchFamily="34" charset="0"/>
                <a:ea typeface="Calibri" panose="020F0502020204030204" pitchFamily="34" charset="0"/>
                <a:cs typeface="Times New Roman" panose="02020603050405020304" pitchFamily="18" charset="0"/>
              </a:rPr>
              <a:t>«[T]</a:t>
            </a:r>
            <a:r>
              <a:rPr lang="lv-LV" sz="2800" dirty="0" err="1">
                <a:effectLst/>
                <a:latin typeface="Calibri" panose="020F0502020204030204" pitchFamily="34" charset="0"/>
                <a:ea typeface="Calibri" panose="020F0502020204030204" pitchFamily="34" charset="0"/>
                <a:cs typeface="Times New Roman" panose="02020603050405020304" pitchFamily="18" charset="0"/>
              </a:rPr>
              <a:t>āpēc</a:t>
            </a:r>
            <a:r>
              <a:rPr lang="lv-LV" sz="2800" dirty="0">
                <a:effectLst/>
                <a:latin typeface="Calibri" panose="020F0502020204030204" pitchFamily="34" charset="0"/>
                <a:ea typeface="Calibri" panose="020F0502020204030204" pitchFamily="34" charset="0"/>
                <a:cs typeface="Times New Roman" panose="02020603050405020304" pitchFamily="18" charset="0"/>
              </a:rPr>
              <a:t> es nezinu, vai man ir jāiet tās sveces dedzināt, es vēl šodien daudz ko man mācītājs nedod atbildi vienkārši. Laikam grib, lai es pati to saņemu. Bet es .. es eju un daru to, man aizrādīs, tad es zināšu, ka to nevar. [..] Ir viens, kas atbildēja "jā", viens mācītājs, kurš atnākot pats momentā aizgāja visas sveces aizdedzināja. Es domāju, laikam nedrīkst.»</a:t>
            </a:r>
            <a:endParaRPr lang="en-LV"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LV" dirty="0"/>
          </a:p>
        </p:txBody>
      </p:sp>
    </p:spTree>
    <p:extLst>
      <p:ext uri="{BB962C8B-B14F-4D97-AF65-F5344CB8AC3E}">
        <p14:creationId xmlns:p14="http://schemas.microsoft.com/office/powerpoint/2010/main" val="29351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0A8BA-C585-B9B4-321D-511F0E99F7A3}"/>
              </a:ext>
            </a:extLst>
          </p:cNvPr>
          <p:cNvSpPr>
            <a:spLocks noGrp="1"/>
          </p:cNvSpPr>
          <p:nvPr>
            <p:ph type="title"/>
          </p:nvPr>
        </p:nvSpPr>
        <p:spPr/>
        <p:txBody>
          <a:bodyPr/>
          <a:lstStyle/>
          <a:p>
            <a:r>
              <a:rPr lang="en-LV" dirty="0">
                <a:latin typeface="PT Sans" panose="020B0503020203020204" pitchFamily="34" charset="77"/>
              </a:rPr>
              <a:t>Rūpes – praktiskas un garīgas</a:t>
            </a:r>
          </a:p>
        </p:txBody>
      </p:sp>
      <p:sp>
        <p:nvSpPr>
          <p:cNvPr id="3" name="Content Placeholder 2">
            <a:extLst>
              <a:ext uri="{FF2B5EF4-FFF2-40B4-BE49-F238E27FC236}">
                <a16:creationId xmlns:a16="http://schemas.microsoft.com/office/drawing/2014/main" id="{40206F3B-C407-3B0E-EF8D-99773B8225A9}"/>
              </a:ext>
            </a:extLst>
          </p:cNvPr>
          <p:cNvSpPr>
            <a:spLocks noGrp="1"/>
          </p:cNvSpPr>
          <p:nvPr>
            <p:ph idx="1"/>
          </p:nvPr>
        </p:nvSpPr>
        <p:spPr>
          <a:xfrm>
            <a:off x="233082" y="2026025"/>
            <a:ext cx="11958918" cy="4374776"/>
          </a:xfrm>
        </p:spPr>
        <p:txBody>
          <a:bodyPr>
            <a:normAutofit fontScale="92500" lnSpcReduction="10000"/>
          </a:bodyPr>
          <a:lstStyle/>
          <a:p>
            <a:r>
              <a:rPr lang="lv-LV" sz="2400" dirty="0">
                <a:effectLst/>
                <a:latin typeface="Calibri" panose="020F0502020204030204" pitchFamily="34" charset="0"/>
                <a:ea typeface="Calibri" panose="020F0502020204030204" pitchFamily="34" charset="0"/>
                <a:cs typeface="Times New Roman" panose="02020603050405020304" pitchFamily="18" charset="0"/>
              </a:rPr>
              <a:t>«[B]</a:t>
            </a:r>
            <a:r>
              <a:rPr lang="lv-LV" sz="2400" dirty="0" err="1">
                <a:effectLst/>
                <a:latin typeface="Calibri" panose="020F0502020204030204" pitchFamily="34" charset="0"/>
                <a:ea typeface="Calibri" panose="020F0502020204030204" pitchFamily="34" charset="0"/>
                <a:cs typeface="Times New Roman" panose="02020603050405020304" pitchFamily="18" charset="0"/>
              </a:rPr>
              <a:t>aznīcā</a:t>
            </a:r>
            <a:r>
              <a:rPr lang="lv-LV" sz="2400" dirty="0">
                <a:effectLst/>
                <a:latin typeface="Calibri" panose="020F0502020204030204" pitchFamily="34" charset="0"/>
                <a:ea typeface="Calibri" panose="020F0502020204030204" pitchFamily="34" charset="0"/>
                <a:cs typeface="Times New Roman" panose="02020603050405020304" pitchFamily="18" charset="0"/>
              </a:rPr>
              <a:t> uz altāra stāv tikai balti ziedi. Un tad es jautāju mācītājam, vai ir tikai balti ziedi jāliek uz altāra un kāpēc? Un viņš man arī tā "</a:t>
            </a:r>
            <a:r>
              <a:rPr lang="lv-LV" sz="2400" dirty="0" err="1">
                <a:effectLst/>
                <a:latin typeface="Calibri" panose="020F0502020204030204" pitchFamily="34" charset="0"/>
                <a:ea typeface="Calibri" panose="020F0502020204030204" pitchFamily="34" charset="0"/>
                <a:cs typeface="Times New Roman" panose="02020603050405020304" pitchFamily="18" charset="0"/>
              </a:rPr>
              <a:t>nū</a:t>
            </a:r>
            <a:r>
              <a:rPr lang="lv-LV" sz="2400" dirty="0">
                <a:effectLst/>
                <a:latin typeface="Calibri" panose="020F0502020204030204" pitchFamily="34" charset="0"/>
                <a:ea typeface="Calibri" panose="020F0502020204030204" pitchFamily="34" charset="0"/>
                <a:cs typeface="Times New Roman" panose="02020603050405020304" pitchFamily="18" charset="0"/>
              </a:rPr>
              <a:t>, it kā jā, varbūt labāk baltus, varbūt nē, īstenībā var citus". Tad vienreiz atnāca.. nesapratu tā īsti, es pati paliku pie tā baltā. Tad bija viens dievkalpojums vai laulības, es neatceros, bija vecs, vecs tāds mācītājs [min vārdu]. Un es viņam jautāju, vai drīkst uz altāri likt mākslīgos ziedus? Jo vienreiz mums viena sieviete bija baznīcā, viņa teica "ko jūs katrreiz pērkat, paskaties kā Vācijā, smuki balti salikti tādi pušķi, un tie tur nekas nav jāmaina". Un tad es viņam jautāju. "Nē", viņš saka "nē". Labi, mākslīgās nē. Bet podiņos ar zemi? Viņš saka "nē, zeme ir pīšļi, uz altāra pīšļus neliek". Un tad atkal .. es pieturos pie savām baltām krizantēmām, ko es vienmēr salieku vāzēs, kas smuki izskatās, un tā man tas ir palicis. Par cik man pašai ir māja un dārzā ir daudz ziedu, tad pavasarī es lieku dzeltenas narcises un gaidu, kad kāds man kaut ko teiks. Neviens nesaka, tad es tā .. nu tā mums ir. Tā kā mācītājs tā īsti man tādas konkrētas atbildes uz šiem te tādiem, teikšu saimnieciskiem jautājumiem nedod.»</a:t>
            </a:r>
            <a:endParaRPr lang="en-LV"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LV" dirty="0"/>
          </a:p>
        </p:txBody>
      </p:sp>
    </p:spTree>
    <p:extLst>
      <p:ext uri="{BB962C8B-B14F-4D97-AF65-F5344CB8AC3E}">
        <p14:creationId xmlns:p14="http://schemas.microsoft.com/office/powerpoint/2010/main" val="480503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80CD8-149E-2B96-7297-7D162F9EFC6E}"/>
              </a:ext>
            </a:extLst>
          </p:cNvPr>
          <p:cNvSpPr>
            <a:spLocks noGrp="1"/>
          </p:cNvSpPr>
          <p:nvPr>
            <p:ph type="title"/>
          </p:nvPr>
        </p:nvSpPr>
        <p:spPr/>
        <p:txBody>
          <a:bodyPr/>
          <a:lstStyle/>
          <a:p>
            <a:r>
              <a:rPr lang="en-LV" dirty="0">
                <a:latin typeface="PT Sans" panose="020B0503020203020204" pitchFamily="34" charset="77"/>
              </a:rPr>
              <a:t>Rūpes – praktiskas un garīgas</a:t>
            </a:r>
          </a:p>
        </p:txBody>
      </p:sp>
      <p:sp>
        <p:nvSpPr>
          <p:cNvPr id="3" name="Content Placeholder 2">
            <a:extLst>
              <a:ext uri="{FF2B5EF4-FFF2-40B4-BE49-F238E27FC236}">
                <a16:creationId xmlns:a16="http://schemas.microsoft.com/office/drawing/2014/main" id="{E70D5A3B-516C-D3F6-83FD-377F3360F703}"/>
              </a:ext>
            </a:extLst>
          </p:cNvPr>
          <p:cNvSpPr>
            <a:spLocks noGrp="1"/>
          </p:cNvSpPr>
          <p:nvPr>
            <p:ph idx="1"/>
          </p:nvPr>
        </p:nvSpPr>
        <p:spPr>
          <a:xfrm>
            <a:off x="161365" y="2043953"/>
            <a:ext cx="11869270" cy="4159623"/>
          </a:xfrm>
        </p:spPr>
        <p:txBody>
          <a:bodyPr>
            <a:normAutofit/>
          </a:bodyPr>
          <a:lstStyle/>
          <a:p>
            <a:r>
              <a:rPr lang="lv-LV" sz="2400" dirty="0">
                <a:effectLst/>
                <a:latin typeface="Calibri" panose="020F0502020204030204" pitchFamily="34" charset="0"/>
                <a:ea typeface="Calibri" panose="020F0502020204030204" pitchFamily="34" charset="0"/>
                <a:cs typeface="Times New Roman" panose="02020603050405020304" pitchFamily="18" charset="0"/>
              </a:rPr>
              <a:t>«Man ir pateikts, ka kategoriski nedrīkst noņemt altāra ziedus, kas ir ielikts altārī, bet es aizeju citā baznīcā, redzu, ka citas manas kolēģes, kas strādā [kaimiņu pilsētā], to dara. Es saku "Jūs ņemat nost puķes no altāra?" "Jā". Jo taču atstāt nevar, viņas taču sakalst un nobirs. Es saku, "bet man neļauj" "Bet tu atstāj vāzēs?" Pirmkārt, ziemā ir jāizlej ūdens, nav jēgas atstāt bez ūdens. Otrkārt tur ir grauzēji, un tie tur iet ēst un dzert no tām vāzēm. Tas altāris ir nocūkots, es tomēr ņemu nost. It kā nedrīkst to darīt, bet es to .. es arī tā viltīgi, pagaidu, kad mācītājs aizbrauks un tad noņemu. Jo.. es nevaru atstāt, altārim ir zaļš samts. Un ja tur ir pele tikusi virsū, viņa tur ir atstājusi.. un putni arī, no baznīcas zvanu torņa ielido putni. Viņi ir nocūkojuši to altāri un tas ir ar tādiem baltiem pleķiem, kurus nevar notīrīt, viņas tā kā skābe ir ieēdies.»</a:t>
            </a:r>
            <a:endParaRPr lang="en-LV"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5900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ACDCD-0644-39FF-F77C-778B12476F8A}"/>
              </a:ext>
            </a:extLst>
          </p:cNvPr>
          <p:cNvSpPr>
            <a:spLocks noGrp="1"/>
          </p:cNvSpPr>
          <p:nvPr>
            <p:ph type="title"/>
          </p:nvPr>
        </p:nvSpPr>
        <p:spPr/>
        <p:txBody>
          <a:bodyPr/>
          <a:lstStyle/>
          <a:p>
            <a:r>
              <a:rPr lang="en-LV" dirty="0">
                <a:latin typeface="PT Sans" panose="020B0503020203020204" pitchFamily="34" charset="77"/>
              </a:rPr>
              <a:t>Noslēdzoši</a:t>
            </a:r>
          </a:p>
        </p:txBody>
      </p:sp>
      <p:sp>
        <p:nvSpPr>
          <p:cNvPr id="3" name="Content Placeholder 2">
            <a:extLst>
              <a:ext uri="{FF2B5EF4-FFF2-40B4-BE49-F238E27FC236}">
                <a16:creationId xmlns:a16="http://schemas.microsoft.com/office/drawing/2014/main" id="{51C5CFB0-1076-4B4A-1373-14A7719F0E61}"/>
              </a:ext>
            </a:extLst>
          </p:cNvPr>
          <p:cNvSpPr>
            <a:spLocks noGrp="1"/>
          </p:cNvSpPr>
          <p:nvPr>
            <p:ph idx="1"/>
          </p:nvPr>
        </p:nvSpPr>
        <p:spPr/>
        <p:txBody>
          <a:bodyPr>
            <a:normAutofit lnSpcReduction="10000"/>
          </a:bodyPr>
          <a:lstStyle/>
          <a:p>
            <a:r>
              <a:rPr lang="en-LV" sz="3200" dirty="0">
                <a:solidFill>
                  <a:schemeClr val="tx1"/>
                </a:solidFill>
                <a:latin typeface="PT Sans" panose="020B0503020203020204" pitchFamily="34" charset="77"/>
              </a:rPr>
              <a:t>Rūpes feminisma kontekstā un rūpes kapitālisma kontekstā</a:t>
            </a:r>
          </a:p>
          <a:p>
            <a:r>
              <a:rPr lang="en-LV" sz="3200" dirty="0">
                <a:solidFill>
                  <a:schemeClr val="tx1"/>
                </a:solidFill>
                <a:latin typeface="PT Sans" panose="020B0503020203020204" pitchFamily="34" charset="77"/>
              </a:rPr>
              <a:t>Rūpes un dzimte baznīcas kontekstā</a:t>
            </a:r>
          </a:p>
          <a:p>
            <a:r>
              <a:rPr lang="en-LV" sz="3200" dirty="0">
                <a:solidFill>
                  <a:schemeClr val="tx1"/>
                </a:solidFill>
                <a:latin typeface="PT Sans" panose="020B0503020203020204" pitchFamily="34" charset="77"/>
              </a:rPr>
              <a:t>Rūpju vērtība – augsta/zema</a:t>
            </a:r>
          </a:p>
          <a:p>
            <a:r>
              <a:rPr lang="en-LV" sz="3200" dirty="0">
                <a:solidFill>
                  <a:schemeClr val="tx1"/>
                </a:solidFill>
                <a:latin typeface="PT Sans" panose="020B0503020203020204" pitchFamily="34" charset="77"/>
              </a:rPr>
              <a:t>”Kalpošana” kā rūpes</a:t>
            </a:r>
          </a:p>
          <a:p>
            <a:r>
              <a:rPr lang="en-LV" sz="3200" dirty="0">
                <a:solidFill>
                  <a:schemeClr val="tx1"/>
                </a:solidFill>
                <a:latin typeface="PT Sans" panose="020B0503020203020204" pitchFamily="34" charset="77"/>
              </a:rPr>
              <a:t>Dzimtes nevienlīdzība drīzāk neredzama vai nesvarīga?</a:t>
            </a:r>
          </a:p>
        </p:txBody>
      </p:sp>
    </p:spTree>
    <p:extLst>
      <p:ext uri="{BB962C8B-B14F-4D97-AF65-F5344CB8AC3E}">
        <p14:creationId xmlns:p14="http://schemas.microsoft.com/office/powerpoint/2010/main" val="2117059917"/>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622</TotalTime>
  <Words>1175</Words>
  <Application>Microsoft Office PowerPoint</Application>
  <PresentationFormat>Platekrāna</PresentationFormat>
  <Paragraphs>30</Paragraphs>
  <Slides>10</Slides>
  <Notes>0</Notes>
  <HiddenSlides>0</HiddenSlides>
  <MMClips>0</MMClips>
  <ScaleCrop>false</ScaleCrop>
  <HeadingPairs>
    <vt:vector size="4" baseType="variant">
      <vt:variant>
        <vt:lpstr>Dizains</vt:lpstr>
      </vt:variant>
      <vt:variant>
        <vt:i4>1</vt:i4>
      </vt:variant>
      <vt:variant>
        <vt:lpstr>Slaidu virsraksti</vt:lpstr>
      </vt:variant>
      <vt:variant>
        <vt:i4>10</vt:i4>
      </vt:variant>
    </vt:vector>
  </HeadingPairs>
  <TitlesOfParts>
    <vt:vector size="11" baseType="lpstr">
      <vt:lpstr>RetrospectVTI</vt:lpstr>
      <vt:lpstr>RŪPES KĀ DZIMTES ATŠĶIRĪBU MEHĀNISMS</vt:lpstr>
      <vt:lpstr>Materialitāte</vt:lpstr>
      <vt:lpstr>Jackie Goode (2007) </vt:lpstr>
      <vt:lpstr>PowerPoint prezentācija</vt:lpstr>
      <vt:lpstr>Rūpes – dzimtes un vecuma kategorijas?</vt:lpstr>
      <vt:lpstr>Rūpes – praktiskas un garīgas</vt:lpstr>
      <vt:lpstr>Rūpes – praktiskas un garīgas</vt:lpstr>
      <vt:lpstr>Rūpes – praktiskas un garīgas</vt:lpstr>
      <vt:lpstr>Noslēdzoši</vt:lpstr>
      <vt:lpstr>Paldies!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RŪPES KĀ DZIMTES ATŠĶIRĪBU MEHĀNISMS</dc:title>
  <dc:creator>Māra Neikena</dc:creator>
  <cp:lastModifiedBy>Māra Neikena</cp:lastModifiedBy>
  <cp:revision>4</cp:revision>
  <dcterms:created xsi:type="dcterms:W3CDTF">2023-04-27T20:15:11Z</dcterms:created>
  <dcterms:modified xsi:type="dcterms:W3CDTF">2023-06-30T13:37:35Z</dcterms:modified>
</cp:coreProperties>
</file>