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68202"/>
  </p:normalViewPr>
  <p:slideViewPr>
    <p:cSldViewPr snapToGrid="0">
      <p:cViewPr varScale="1">
        <p:scale>
          <a:sx n="78" d="100"/>
          <a:sy n="78" d="100"/>
        </p:scale>
        <p:origin x="19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D283E-564D-C947-91F4-7C94760D2C63}"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2B647-1E00-EA48-8664-6E94DB1F525C}" type="slidenum">
              <a:rPr lang="en-US" smtClean="0"/>
              <a:t>‹#›</a:t>
            </a:fld>
            <a:endParaRPr lang="en-US"/>
          </a:p>
        </p:txBody>
      </p:sp>
    </p:spTree>
    <p:extLst>
      <p:ext uri="{BB962C8B-B14F-4D97-AF65-F5344CB8AC3E}">
        <p14:creationId xmlns:p14="http://schemas.microsoft.com/office/powerpoint/2010/main" val="315305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1</a:t>
            </a:fld>
            <a:endParaRPr lang="en-US"/>
          </a:p>
        </p:txBody>
      </p:sp>
    </p:spTree>
    <p:extLst>
      <p:ext uri="{BB962C8B-B14F-4D97-AF65-F5344CB8AC3E}">
        <p14:creationId xmlns:p14="http://schemas.microsoft.com/office/powerpoint/2010/main" val="312351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10</a:t>
            </a:fld>
            <a:endParaRPr lang="en-US"/>
          </a:p>
        </p:txBody>
      </p:sp>
    </p:spTree>
    <p:extLst>
      <p:ext uri="{BB962C8B-B14F-4D97-AF65-F5344CB8AC3E}">
        <p14:creationId xmlns:p14="http://schemas.microsoft.com/office/powerpoint/2010/main" val="199555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11</a:t>
            </a:fld>
            <a:endParaRPr lang="en-US"/>
          </a:p>
        </p:txBody>
      </p:sp>
    </p:spTree>
    <p:extLst>
      <p:ext uri="{BB962C8B-B14F-4D97-AF65-F5344CB8AC3E}">
        <p14:creationId xmlns:p14="http://schemas.microsoft.com/office/powerpoint/2010/main" val="84849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12</a:t>
            </a:fld>
            <a:endParaRPr lang="en-US"/>
          </a:p>
        </p:txBody>
      </p:sp>
    </p:spTree>
    <p:extLst>
      <p:ext uri="{BB962C8B-B14F-4D97-AF65-F5344CB8AC3E}">
        <p14:creationId xmlns:p14="http://schemas.microsoft.com/office/powerpoint/2010/main" val="139628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400"/>
              </a:spcAft>
            </a:pPr>
            <a:endParaRPr lang="en-GB" sz="1800" b="1" kern="10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13</a:t>
            </a:fld>
            <a:endParaRPr lang="en-US"/>
          </a:p>
        </p:txBody>
      </p:sp>
    </p:spTree>
    <p:extLst>
      <p:ext uri="{BB962C8B-B14F-4D97-AF65-F5344CB8AC3E}">
        <p14:creationId xmlns:p14="http://schemas.microsoft.com/office/powerpoint/2010/main" val="107853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2</a:t>
            </a:fld>
            <a:endParaRPr lang="en-US"/>
          </a:p>
        </p:txBody>
      </p:sp>
    </p:spTree>
    <p:extLst>
      <p:ext uri="{BB962C8B-B14F-4D97-AF65-F5344CB8AC3E}">
        <p14:creationId xmlns:p14="http://schemas.microsoft.com/office/powerpoint/2010/main" val="417968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3</a:t>
            </a:fld>
            <a:endParaRPr lang="en-US"/>
          </a:p>
        </p:txBody>
      </p:sp>
    </p:spTree>
    <p:extLst>
      <p:ext uri="{BB962C8B-B14F-4D97-AF65-F5344CB8AC3E}">
        <p14:creationId xmlns:p14="http://schemas.microsoft.com/office/powerpoint/2010/main" val="93307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4</a:t>
            </a:fld>
            <a:endParaRPr lang="en-US"/>
          </a:p>
        </p:txBody>
      </p:sp>
    </p:spTree>
    <p:extLst>
      <p:ext uri="{BB962C8B-B14F-4D97-AF65-F5344CB8AC3E}">
        <p14:creationId xmlns:p14="http://schemas.microsoft.com/office/powerpoint/2010/main" val="287137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5</a:t>
            </a:fld>
            <a:endParaRPr lang="en-US"/>
          </a:p>
        </p:txBody>
      </p:sp>
    </p:spTree>
    <p:extLst>
      <p:ext uri="{BB962C8B-B14F-4D97-AF65-F5344CB8AC3E}">
        <p14:creationId xmlns:p14="http://schemas.microsoft.com/office/powerpoint/2010/main" val="311052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200" kern="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50000"/>
              </a:lnSpc>
            </a:pP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6</a:t>
            </a:fld>
            <a:endParaRPr lang="en-US"/>
          </a:p>
        </p:txBody>
      </p:sp>
    </p:spTree>
    <p:extLst>
      <p:ext uri="{BB962C8B-B14F-4D97-AF65-F5344CB8AC3E}">
        <p14:creationId xmlns:p14="http://schemas.microsoft.com/office/powerpoint/2010/main" val="120752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800" kern="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7</a:t>
            </a:fld>
            <a:endParaRPr lang="en-US"/>
          </a:p>
        </p:txBody>
      </p:sp>
    </p:spTree>
    <p:extLst>
      <p:ext uri="{BB962C8B-B14F-4D97-AF65-F5344CB8AC3E}">
        <p14:creationId xmlns:p14="http://schemas.microsoft.com/office/powerpoint/2010/main" val="2002337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02B647-1E00-EA48-8664-6E94DB1F525C}" type="slidenum">
              <a:rPr lang="en-US" smtClean="0"/>
              <a:t>8</a:t>
            </a:fld>
            <a:endParaRPr lang="en-US"/>
          </a:p>
        </p:txBody>
      </p:sp>
    </p:spTree>
    <p:extLst>
      <p:ext uri="{BB962C8B-B14F-4D97-AF65-F5344CB8AC3E}">
        <p14:creationId xmlns:p14="http://schemas.microsoft.com/office/powerpoint/2010/main" val="96755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50000"/>
              </a:lnSpc>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CE02B647-1E00-EA48-8664-6E94DB1F525C}" type="slidenum">
              <a:rPr lang="en-US" smtClean="0"/>
              <a:t>9</a:t>
            </a:fld>
            <a:endParaRPr lang="en-US"/>
          </a:p>
        </p:txBody>
      </p:sp>
    </p:spTree>
    <p:extLst>
      <p:ext uri="{BB962C8B-B14F-4D97-AF65-F5344CB8AC3E}">
        <p14:creationId xmlns:p14="http://schemas.microsoft.com/office/powerpoint/2010/main" val="125868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6DEB-78FB-72D5-689D-6F43F217CF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2F4D50-205F-BB05-EB75-639437244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F6863BC-2398-7E6B-00BF-037767A76730}"/>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5" name="Footer Placeholder 4">
            <a:extLst>
              <a:ext uri="{FF2B5EF4-FFF2-40B4-BE49-F238E27FC236}">
                <a16:creationId xmlns:a16="http://schemas.microsoft.com/office/drawing/2014/main" id="{84C7D283-BAA5-C43D-89DF-3F067E49D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EEDD5-4D52-70AD-0BAF-EC33351C681F}"/>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378242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7AE1-3CD9-C85D-2205-5C10DD69B3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122783-04A5-476C-6F73-FA3F336F48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98DF09-B5E2-57C0-416A-D5719F158CA5}"/>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5" name="Footer Placeholder 4">
            <a:extLst>
              <a:ext uri="{FF2B5EF4-FFF2-40B4-BE49-F238E27FC236}">
                <a16:creationId xmlns:a16="http://schemas.microsoft.com/office/drawing/2014/main" id="{C4477C06-1344-1454-6835-F90A92ED8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55BC6-6088-C9B6-20AD-279701C51F38}"/>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409927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A6047-B248-BDEA-52B7-3D572A3FF2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07A08B-D991-9A53-36F0-7C59741D4EF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F2502F-1F32-D1E4-DB51-1BE49D377591}"/>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5" name="Footer Placeholder 4">
            <a:extLst>
              <a:ext uri="{FF2B5EF4-FFF2-40B4-BE49-F238E27FC236}">
                <a16:creationId xmlns:a16="http://schemas.microsoft.com/office/drawing/2014/main" id="{39A314E0-2414-F137-8D77-712027911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7061C-C7AD-0D49-C4B5-71D306DAAC8D}"/>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220123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90F1-865A-B811-F663-92B3C48918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47AACC-DE85-1F60-BA57-3C2BECF4F3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A1FA15-9B1A-D951-43A8-7F2ABEF775F7}"/>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5" name="Footer Placeholder 4">
            <a:extLst>
              <a:ext uri="{FF2B5EF4-FFF2-40B4-BE49-F238E27FC236}">
                <a16:creationId xmlns:a16="http://schemas.microsoft.com/office/drawing/2014/main" id="{C4079369-DCB5-7DD7-23B3-F9F7007F18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814C8-4138-540E-B4BE-F0AC2DCA6C04}"/>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211137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AC1E5-22E8-C039-F0B4-99B52F2B449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BBF476C-F791-506E-F177-D305A82B76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1B8832-9CA4-E3F1-BAF5-11F13E233FAF}"/>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5" name="Footer Placeholder 4">
            <a:extLst>
              <a:ext uri="{FF2B5EF4-FFF2-40B4-BE49-F238E27FC236}">
                <a16:creationId xmlns:a16="http://schemas.microsoft.com/office/drawing/2014/main" id="{EB72C786-47D4-2200-2553-9EE3C2E17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F4991-12ED-34C2-F2FC-C322284522C2}"/>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276770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0CAC-8029-4B17-D120-3D8EE38231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6B1F08-7763-B12F-4B6F-B54E886E537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2EA0A47-5678-62D5-368D-881F143125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6EE1BFB-A51C-7B94-1AC6-C8CFEF5A6DA1}"/>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6" name="Footer Placeholder 5">
            <a:extLst>
              <a:ext uri="{FF2B5EF4-FFF2-40B4-BE49-F238E27FC236}">
                <a16:creationId xmlns:a16="http://schemas.microsoft.com/office/drawing/2014/main" id="{08222C65-FACA-1B26-3AF8-B7BB81B7E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492AF-6814-628C-116F-5F7EC0DC93CC}"/>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404507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418A8-3065-4DE1-9281-647D11CBA4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80BB39-DADA-6810-20A1-56A3679A9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6D6B03-B4FB-41E3-8070-AB47C36FAF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CD0528-0522-3F5D-7528-DD10CC508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24A3D9-A05A-8A71-EA90-DD819963E2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643B3B2-2C90-F64C-2F32-0EB506B48FFD}"/>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8" name="Footer Placeholder 7">
            <a:extLst>
              <a:ext uri="{FF2B5EF4-FFF2-40B4-BE49-F238E27FC236}">
                <a16:creationId xmlns:a16="http://schemas.microsoft.com/office/drawing/2014/main" id="{892E55AC-E82F-EF4C-547E-E62C8A5BD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27B6CC-464F-9D0C-8E17-2928A8FBEB32}"/>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220956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714D-8B39-8951-0C36-95AB8D91A9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C984F2A-EA32-6FBD-3B74-B42D8EF8507A}"/>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4" name="Footer Placeholder 3">
            <a:extLst>
              <a:ext uri="{FF2B5EF4-FFF2-40B4-BE49-F238E27FC236}">
                <a16:creationId xmlns:a16="http://schemas.microsoft.com/office/drawing/2014/main" id="{7A03E7B9-F1DB-B3F8-E754-14584CB1F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DBDA5-0C23-7C36-5117-9315E83FBABE}"/>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362271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AEC5E-4F64-42F4-7A32-FD8341327E06}"/>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3" name="Footer Placeholder 2">
            <a:extLst>
              <a:ext uri="{FF2B5EF4-FFF2-40B4-BE49-F238E27FC236}">
                <a16:creationId xmlns:a16="http://schemas.microsoft.com/office/drawing/2014/main" id="{08F4E7E0-98BC-612E-6A3D-AC9CBA0FD0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40C9E1-0D6E-3C94-67AC-60116A5A47AA}"/>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356274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E154-94D6-2A36-35F4-E32B6C4762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A1911-1D0C-7242-F26F-E54D9DAD6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09EC4B2-CBEC-86B1-1FC1-3FF981A3C8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866D8E-AB9C-2526-DF25-1FCBD6D56D06}"/>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6" name="Footer Placeholder 5">
            <a:extLst>
              <a:ext uri="{FF2B5EF4-FFF2-40B4-BE49-F238E27FC236}">
                <a16:creationId xmlns:a16="http://schemas.microsoft.com/office/drawing/2014/main" id="{0461968F-9C2C-198B-E1E2-934BC5B9E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9710E-D23B-AD1A-C5C4-089222C53A2F}"/>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247292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2555-BDD0-AC9C-5154-86C894ACC2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EDDC88-AEC2-C9AB-00E2-E3083B6C5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40B23-FC49-66EE-23DA-CF1682713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DC701E-39F4-53A6-0929-C5A9D656A215}"/>
              </a:ext>
            </a:extLst>
          </p:cNvPr>
          <p:cNvSpPr>
            <a:spLocks noGrp="1"/>
          </p:cNvSpPr>
          <p:nvPr>
            <p:ph type="dt" sz="half" idx="10"/>
          </p:nvPr>
        </p:nvSpPr>
        <p:spPr/>
        <p:txBody>
          <a:bodyPr/>
          <a:lstStyle/>
          <a:p>
            <a:fld id="{AE4BECF9-10DB-4D4C-ADDD-C937DB08B570}" type="datetimeFigureOut">
              <a:rPr lang="en-US" smtClean="0"/>
              <a:t>8/19/24</a:t>
            </a:fld>
            <a:endParaRPr lang="en-US"/>
          </a:p>
        </p:txBody>
      </p:sp>
      <p:sp>
        <p:nvSpPr>
          <p:cNvPr id="6" name="Footer Placeholder 5">
            <a:extLst>
              <a:ext uri="{FF2B5EF4-FFF2-40B4-BE49-F238E27FC236}">
                <a16:creationId xmlns:a16="http://schemas.microsoft.com/office/drawing/2014/main" id="{91B246ED-74AD-8E0F-4D82-D97328633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81015-E3CD-8408-31F6-91E1880F5733}"/>
              </a:ext>
            </a:extLst>
          </p:cNvPr>
          <p:cNvSpPr>
            <a:spLocks noGrp="1"/>
          </p:cNvSpPr>
          <p:nvPr>
            <p:ph type="sldNum" sz="quarter" idx="12"/>
          </p:nvPr>
        </p:nvSpPr>
        <p:spPr/>
        <p:txBody>
          <a:bodyPr/>
          <a:lstStyle/>
          <a:p>
            <a:fld id="{01154273-FC46-1D4B-8E73-AFF990FE6908}" type="slidenum">
              <a:rPr lang="en-US" smtClean="0"/>
              <a:t>‹#›</a:t>
            </a:fld>
            <a:endParaRPr lang="en-US"/>
          </a:p>
        </p:txBody>
      </p:sp>
    </p:spTree>
    <p:extLst>
      <p:ext uri="{BB962C8B-B14F-4D97-AF65-F5344CB8AC3E}">
        <p14:creationId xmlns:p14="http://schemas.microsoft.com/office/powerpoint/2010/main" val="275828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9C613-4AB4-FCA0-EE95-471778BFD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5754B1-9821-A222-AC08-8D250C2F6E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AF3DD7-7190-C05E-7440-419C3261D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4BECF9-10DB-4D4C-ADDD-C937DB08B570}" type="datetimeFigureOut">
              <a:rPr lang="en-US" smtClean="0"/>
              <a:t>8/19/24</a:t>
            </a:fld>
            <a:endParaRPr lang="en-US"/>
          </a:p>
        </p:txBody>
      </p:sp>
      <p:sp>
        <p:nvSpPr>
          <p:cNvPr id="5" name="Footer Placeholder 4">
            <a:extLst>
              <a:ext uri="{FF2B5EF4-FFF2-40B4-BE49-F238E27FC236}">
                <a16:creationId xmlns:a16="http://schemas.microsoft.com/office/drawing/2014/main" id="{19D1DB57-F062-1B36-BC6C-46C21D69CB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D63562-346F-F185-828F-DBF8B2D07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154273-FC46-1D4B-8E73-AFF990FE6908}" type="slidenum">
              <a:rPr lang="en-US" smtClean="0"/>
              <a:t>‹#›</a:t>
            </a:fld>
            <a:endParaRPr lang="en-US"/>
          </a:p>
        </p:txBody>
      </p:sp>
    </p:spTree>
    <p:extLst>
      <p:ext uri="{BB962C8B-B14F-4D97-AF65-F5344CB8AC3E}">
        <p14:creationId xmlns:p14="http://schemas.microsoft.com/office/powerpoint/2010/main" val="114802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A5CC63-067F-DE33-EA0A-5FDB7F919540}"/>
              </a:ext>
            </a:extLst>
          </p:cNvPr>
          <p:cNvPicPr>
            <a:picLocks noChangeAspect="1"/>
          </p:cNvPicPr>
          <p:nvPr/>
        </p:nvPicPr>
        <p:blipFill>
          <a:blip r:embed="rId3">
            <a:alphaModFix amt="50000"/>
          </a:blip>
          <a:srcRect t="19952" b="23798"/>
          <a:stretch/>
        </p:blipFill>
        <p:spPr>
          <a:xfrm>
            <a:off x="20" y="10"/>
            <a:ext cx="12191979" cy="6857990"/>
          </a:xfrm>
          <a:prstGeom prst="rect">
            <a:avLst/>
          </a:prstGeom>
        </p:spPr>
      </p:pic>
      <p:sp>
        <p:nvSpPr>
          <p:cNvPr id="2" name="Title 1">
            <a:extLst>
              <a:ext uri="{FF2B5EF4-FFF2-40B4-BE49-F238E27FC236}">
                <a16:creationId xmlns:a16="http://schemas.microsoft.com/office/drawing/2014/main" id="{0BC9C0C0-1267-4297-8AE1-F82FA0A62206}"/>
              </a:ext>
            </a:extLst>
          </p:cNvPr>
          <p:cNvSpPr>
            <a:spLocks noGrp="1"/>
          </p:cNvSpPr>
          <p:nvPr>
            <p:ph type="ctrTitle"/>
          </p:nvPr>
        </p:nvSpPr>
        <p:spPr>
          <a:xfrm>
            <a:off x="762000" y="1137434"/>
            <a:ext cx="7848600" cy="3204429"/>
          </a:xfrm>
        </p:spPr>
        <p:txBody>
          <a:bodyPr anchor="t">
            <a:normAutofit/>
          </a:bodyPr>
          <a:lstStyle/>
          <a:p>
            <a:pPr algn="l"/>
            <a:r>
              <a:rPr lang="en-GB" sz="4000" b="1">
                <a:solidFill>
                  <a:srgbClr val="FFFFFF"/>
                </a:solidFill>
                <a:effectLst/>
                <a:latin typeface="Times New Roman" panose="02020603050405020304" pitchFamily="18" charset="0"/>
                <a:ea typeface="Times New Roman" panose="02020603050405020304" pitchFamily="18" charset="0"/>
              </a:rPr>
              <a:t>Tenets of Neoconservatism: Biological and Theological Versions of Life and Gender in Latvian Evangelical Lutheran Church </a:t>
            </a:r>
            <a:endParaRPr lang="en-US" sz="4000">
              <a:solidFill>
                <a:srgbClr val="FFFFFF"/>
              </a:solidFill>
            </a:endParaRPr>
          </a:p>
        </p:txBody>
      </p:sp>
      <p:sp>
        <p:nvSpPr>
          <p:cNvPr id="3" name="Subtitle 2">
            <a:extLst>
              <a:ext uri="{FF2B5EF4-FFF2-40B4-BE49-F238E27FC236}">
                <a16:creationId xmlns:a16="http://schemas.microsoft.com/office/drawing/2014/main" id="{7034E933-8024-0769-2D14-F49AAE3CD001}"/>
              </a:ext>
            </a:extLst>
          </p:cNvPr>
          <p:cNvSpPr>
            <a:spLocks noGrp="1"/>
          </p:cNvSpPr>
          <p:nvPr>
            <p:ph type="subTitle" idx="1"/>
          </p:nvPr>
        </p:nvSpPr>
        <p:spPr>
          <a:xfrm>
            <a:off x="762000" y="4792531"/>
            <a:ext cx="5334000" cy="1089423"/>
          </a:xfrm>
        </p:spPr>
        <p:txBody>
          <a:bodyPr anchor="b">
            <a:normAutofit/>
          </a:bodyPr>
          <a:lstStyle/>
          <a:p>
            <a:pPr algn="l"/>
            <a:r>
              <a:rPr lang="en-US" dirty="0">
                <a:solidFill>
                  <a:srgbClr val="FFFFFF"/>
                </a:solidFill>
              </a:rPr>
              <a:t>Aivita </a:t>
            </a:r>
            <a:r>
              <a:rPr lang="en-US" dirty="0" err="1">
                <a:solidFill>
                  <a:srgbClr val="FFFFFF"/>
                </a:solidFill>
              </a:rPr>
              <a:t>Putniņa</a:t>
            </a:r>
            <a:r>
              <a:rPr lang="en-US" dirty="0">
                <a:solidFill>
                  <a:srgbClr val="FFFFFF"/>
                </a:solidFill>
              </a:rPr>
              <a:t>, University of Latvia</a:t>
            </a:r>
          </a:p>
        </p:txBody>
      </p:sp>
      <p:cxnSp>
        <p:nvCxnSpPr>
          <p:cNvPr id="11" name="Straight Connector 10">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C66EC1B-E976-8D9D-E863-3D11A695739A}"/>
              </a:ext>
            </a:extLst>
          </p:cNvPr>
          <p:cNvPicPr>
            <a:picLocks noChangeAspect="1"/>
          </p:cNvPicPr>
          <p:nvPr/>
        </p:nvPicPr>
        <p:blipFill>
          <a:blip r:embed="rId4"/>
          <a:stretch>
            <a:fillRect/>
          </a:stretch>
        </p:blipFill>
        <p:spPr>
          <a:xfrm>
            <a:off x="8420080" y="5130790"/>
            <a:ext cx="3771900" cy="1727200"/>
          </a:xfrm>
          <a:prstGeom prst="rect">
            <a:avLst/>
          </a:prstGeom>
        </p:spPr>
      </p:pic>
      <p:pic>
        <p:nvPicPr>
          <p:cNvPr id="6" name="Picture 5">
            <a:extLst>
              <a:ext uri="{FF2B5EF4-FFF2-40B4-BE49-F238E27FC236}">
                <a16:creationId xmlns:a16="http://schemas.microsoft.com/office/drawing/2014/main" id="{0BC62637-F757-F4C9-F0A1-44EE646110B8}"/>
              </a:ext>
            </a:extLst>
          </p:cNvPr>
          <p:cNvPicPr>
            <a:picLocks noChangeAspect="1"/>
          </p:cNvPicPr>
          <p:nvPr/>
        </p:nvPicPr>
        <p:blipFill>
          <a:blip r:embed="rId5"/>
          <a:stretch>
            <a:fillRect/>
          </a:stretch>
        </p:blipFill>
        <p:spPr>
          <a:xfrm>
            <a:off x="8420080" y="3290829"/>
            <a:ext cx="3771900" cy="1839952"/>
          </a:xfrm>
          <a:prstGeom prst="rect">
            <a:avLst/>
          </a:prstGeom>
        </p:spPr>
      </p:pic>
    </p:spTree>
    <p:extLst>
      <p:ext uri="{BB962C8B-B14F-4D97-AF65-F5344CB8AC3E}">
        <p14:creationId xmlns:p14="http://schemas.microsoft.com/office/powerpoint/2010/main" val="156954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AFC80-D2E2-5205-13E2-CB9B25ADF4E5}"/>
              </a:ext>
            </a:extLst>
          </p:cNvPr>
          <p:cNvSpPr>
            <a:spLocks noGrp="1"/>
          </p:cNvSpPr>
          <p:nvPr>
            <p:ph type="title"/>
          </p:nvPr>
        </p:nvSpPr>
        <p:spPr>
          <a:xfrm>
            <a:off x="838200" y="365125"/>
            <a:ext cx="10515600" cy="1325563"/>
          </a:xfrm>
        </p:spPr>
        <p:txBody>
          <a:bodyPr>
            <a:normAutofit/>
          </a:bodyPr>
          <a:lstStyle/>
          <a:p>
            <a:r>
              <a:rPr lang="en-GB" sz="5000" b="1" kern="100" dirty="0">
                <a:effectLst/>
                <a:latin typeface="Times New Roman" panose="02020603050405020304" pitchFamily="18" charset="0"/>
                <a:ea typeface="Times New Roman" panose="02020603050405020304" pitchFamily="18" charset="0"/>
                <a:cs typeface="Times New Roman" panose="02020603050405020304" pitchFamily="18" charset="0"/>
              </a:rPr>
              <a:t>‘Natural’ family, mothers, and fathers</a:t>
            </a:r>
            <a:endParaRPr lang="en-US" sz="50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5B6846-C4ED-44F2-9FE6-9428A79310FB}"/>
              </a:ext>
            </a:extLst>
          </p:cNvPr>
          <p:cNvSpPr>
            <a:spLocks noGrp="1"/>
          </p:cNvSpPr>
          <p:nvPr>
            <p:ph idx="1"/>
          </p:nvPr>
        </p:nvSpPr>
        <p:spPr>
          <a:xfrm>
            <a:off x="326571" y="1830759"/>
            <a:ext cx="11593286" cy="5027241"/>
          </a:xfrm>
        </p:spPr>
        <p:txBody>
          <a:bodyPr>
            <a:normAutofit lnSpcReduction="10000"/>
          </a:bodyPr>
          <a:lstStyle/>
          <a:p>
            <a:pPr marL="0" indent="0">
              <a:buNone/>
            </a:pP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 I feel really good when I am allowed to say the final word on what we are going to do [in the family]. I feel so cool, oh, I feel so praised. </a:t>
            </a:r>
          </a:p>
          <a:p>
            <a:pPr marL="0" indent="0">
              <a:buNone/>
            </a:pPr>
            <a:r>
              <a:rPr lang="en-GB" sz="2400" i="1" kern="100" dirty="0">
                <a:latin typeface="Times New Roman" panose="02020603050405020304" pitchFamily="18" charset="0"/>
                <a:ea typeface="Aptos" panose="020B0004020202020204" pitchFamily="34" charset="0"/>
                <a:cs typeface="Times New Roman" panose="02020603050405020304" pitchFamily="18" charset="0"/>
              </a:rPr>
              <a:t>Q: </a:t>
            </a: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Because in some decisions do you have the final word? </a:t>
            </a:r>
          </a:p>
          <a:p>
            <a:pPr>
              <a:buFontTx/>
              <a:buChar char="-"/>
            </a:pP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Yes, yes, and then it seems to me that the natural thing comes, therefore, I have even greater... one could not say, even greater love, but I want to show that love to my wife even more, [then] it is even easier for my wife to delegate me the choice, and restrain from making decisions herself.  </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GB" sz="2400" kern="100" dirty="0" err="1">
                <a:effectLst/>
                <a:latin typeface="Times New Roman" panose="02020603050405020304" pitchFamily="18" charset="0"/>
                <a:ea typeface="Aptos" panose="020B0004020202020204" pitchFamily="34" charset="0"/>
                <a:cs typeface="Times New Roman" panose="02020603050405020304" pitchFamily="18" charset="0"/>
              </a:rPr>
              <a:t>Justs</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a:buFontTx/>
              <a:buChar char="-"/>
            </a:pP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Now, the pastor can address the children in Sunday schools. I have taught them too, which is terribly difficult for me. Now .. perhaps, you heard me now [talking in the Sunday school], it is just natural. But at first, I thought, well, what would I say to those young people. You must remember what you were [at that age]. (..) There is no need to complicate anything. They are mature humans like anyone else. And the role of a woman in the church, I would say, of course, a woman would always wash the church floor better and neater, and the men would do it worse. (Pastor </a:t>
            </a:r>
            <a:r>
              <a:rPr lang="en-GB" sz="2400" i="1" kern="100" dirty="0" err="1">
                <a:effectLst/>
                <a:latin typeface="Times New Roman" panose="02020603050405020304" pitchFamily="18" charset="0"/>
                <a:ea typeface="Aptos" panose="020B0004020202020204" pitchFamily="34" charset="0"/>
                <a:cs typeface="Times New Roman" panose="02020603050405020304" pitchFamily="18" charset="0"/>
              </a:rPr>
              <a:t>Indars</a:t>
            </a: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GB"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90176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F79358-CCDA-9EAD-6E2C-D4F3F35A0C3B}"/>
              </a:ext>
            </a:extLst>
          </p:cNvPr>
          <p:cNvSpPr>
            <a:spLocks noGrp="1"/>
          </p:cNvSpPr>
          <p:nvPr>
            <p:ph type="title"/>
          </p:nvPr>
        </p:nvSpPr>
        <p:spPr>
          <a:xfrm>
            <a:off x="572493" y="238539"/>
            <a:ext cx="11018520" cy="1434415"/>
          </a:xfrm>
        </p:spPr>
        <p:txBody>
          <a:bodyPr anchor="b">
            <a:normAutofit/>
          </a:bodyPr>
          <a:lstStyle/>
          <a:p>
            <a:r>
              <a:rPr lang="en-US" sz="5400" dirty="0"/>
              <a:t>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27CD4C-C416-D1F0-8023-A4DC5529065C}"/>
              </a:ext>
            </a:extLst>
          </p:cNvPr>
          <p:cNvSpPr>
            <a:spLocks noGrp="1"/>
          </p:cNvSpPr>
          <p:nvPr>
            <p:ph idx="1"/>
          </p:nvPr>
        </p:nvSpPr>
        <p:spPr>
          <a:xfrm>
            <a:off x="424543" y="1718121"/>
            <a:ext cx="7935685" cy="4901340"/>
          </a:xfrm>
        </p:spPr>
        <p:txBody>
          <a:bodyPr anchor="t">
            <a:normAutofit lnSpcReduction="10000"/>
          </a:bodyPr>
          <a:lstStyle/>
          <a:p>
            <a:pPr marL="0" indent="0">
              <a:buNone/>
            </a:pP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indent="0">
              <a:buNone/>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As a man, can I also give birth? I cannot. God did not give it to me. These are primitive things that are self-explanatory. A commandment that is written in my heart</a:t>
            </a:r>
            <a:r>
              <a:rPr lang="en-GB" i="1" kern="0" dirty="0">
                <a:effectLst/>
                <a:latin typeface="Times New Roman" panose="02020603050405020304" pitchFamily="18" charset="0"/>
                <a:ea typeface="Aptos" panose="020B0004020202020204" pitchFamily="34" charset="0"/>
                <a:cs typeface="Times New Roman" panose="02020603050405020304" pitchFamily="18" charset="0"/>
              </a:rPr>
              <a:t>—I think that things that a man should do are written in there. For example, my wife will not carry the firewood; I would [do it]. It's not like it's written, but it is so…</a:t>
            </a:r>
            <a:r>
              <a:rPr lang="en-GB" kern="0" dirty="0">
                <a:effectLst/>
                <a:latin typeface="Times New Roman" panose="02020603050405020304" pitchFamily="18" charset="0"/>
                <a:ea typeface="Aptos" panose="020B0004020202020204" pitchFamily="34" charset="0"/>
                <a:cs typeface="Times New Roman" panose="02020603050405020304" pitchFamily="18" charset="0"/>
              </a:rPr>
              <a:t> (</a:t>
            </a:r>
            <a:r>
              <a:rPr lang="en-GB" kern="0" dirty="0" err="1">
                <a:effectLst/>
                <a:latin typeface="Times New Roman" panose="02020603050405020304" pitchFamily="18" charset="0"/>
                <a:ea typeface="Aptos" panose="020B0004020202020204" pitchFamily="34" charset="0"/>
                <a:cs typeface="Times New Roman" panose="02020603050405020304" pitchFamily="18" charset="0"/>
              </a:rPr>
              <a:t>Ēriks</a:t>
            </a:r>
            <a:r>
              <a:rPr lang="en-GB" kern="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God has arranged it so that the pastor’s position is for the man, and the woman is the mother. She has an even bigger task. She must give birth; God’s children must be brought into the world. It’s even more! A man can't do that. </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(Edgars)</a:t>
            </a:r>
          </a:p>
          <a:p>
            <a:endParaRPr lang="en-US" sz="2200" dirty="0"/>
          </a:p>
        </p:txBody>
      </p:sp>
      <p:pic>
        <p:nvPicPr>
          <p:cNvPr id="5" name="Picture 4" descr="A Buddha figurine with a person sitting on the background holding a beaded necklace">
            <a:extLst>
              <a:ext uri="{FF2B5EF4-FFF2-40B4-BE49-F238E27FC236}">
                <a16:creationId xmlns:a16="http://schemas.microsoft.com/office/drawing/2014/main" id="{94E0CBEA-9F8E-D3CB-B077-DBAE146D0476}"/>
              </a:ext>
            </a:extLst>
          </p:cNvPr>
          <p:cNvPicPr>
            <a:picLocks noChangeAspect="1"/>
          </p:cNvPicPr>
          <p:nvPr/>
        </p:nvPicPr>
        <p:blipFill>
          <a:blip r:embed="rId3"/>
          <a:srcRect l="13899" r="13947"/>
          <a:stretch/>
        </p:blipFill>
        <p:spPr>
          <a:xfrm>
            <a:off x="8238038" y="2093976"/>
            <a:ext cx="3378683" cy="3511949"/>
          </a:xfrm>
          <a:prstGeom prst="rect">
            <a:avLst/>
          </a:prstGeom>
        </p:spPr>
      </p:pic>
    </p:spTree>
    <p:extLst>
      <p:ext uri="{BB962C8B-B14F-4D97-AF65-F5344CB8AC3E}">
        <p14:creationId xmlns:p14="http://schemas.microsoft.com/office/powerpoint/2010/main" val="226408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89E3F486-8558-24E2-FF71-42B2D1645104}"/>
              </a:ext>
            </a:extLst>
          </p:cNvPr>
          <p:cNvPicPr>
            <a:picLocks noChangeAspect="1"/>
          </p:cNvPicPr>
          <p:nvPr/>
        </p:nvPicPr>
        <p:blipFill>
          <a:blip r:embed="rId3"/>
          <a:srcRect l="28087" r="27538"/>
          <a:stretch/>
        </p:blipFill>
        <p:spPr>
          <a:xfrm>
            <a:off x="-1" y="-2"/>
            <a:ext cx="4408715"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3A2C3-CEBA-C0B7-1B30-6C67AF3B4731}"/>
              </a:ext>
            </a:extLst>
          </p:cNvPr>
          <p:cNvSpPr>
            <a:spLocks noGrp="1"/>
          </p:cNvSpPr>
          <p:nvPr>
            <p:ph type="title"/>
          </p:nvPr>
        </p:nvSpPr>
        <p:spPr>
          <a:xfrm>
            <a:off x="4622691" y="36855"/>
            <a:ext cx="6957594" cy="1559301"/>
          </a:xfrm>
        </p:spPr>
        <p:txBody>
          <a:bodyPr>
            <a:normAutofit/>
          </a:bodyPr>
          <a:lstStyle/>
          <a:p>
            <a:r>
              <a:rPr lang="en-GB" sz="3400" b="1" kern="100" dirty="0">
                <a:effectLst/>
                <a:latin typeface="Times New Roman" panose="02020603050405020304" pitchFamily="18" charset="0"/>
                <a:ea typeface="Times New Roman" panose="02020603050405020304" pitchFamily="18" charset="0"/>
                <a:cs typeface="Times New Roman" panose="02020603050405020304" pitchFamily="18" charset="0"/>
              </a:rPr>
              <a:t>Ambivalence of gendered division of labour and directionality of gender</a:t>
            </a:r>
            <a:endParaRPr lang="en-US" sz="3400" dirty="0"/>
          </a:p>
        </p:txBody>
      </p:sp>
      <p:sp>
        <p:nvSpPr>
          <p:cNvPr id="3" name="Content Placeholder 2">
            <a:extLst>
              <a:ext uri="{FF2B5EF4-FFF2-40B4-BE49-F238E27FC236}">
                <a16:creationId xmlns:a16="http://schemas.microsoft.com/office/drawing/2014/main" id="{6B334974-4F96-1A95-7882-B8BD4080DEFC}"/>
              </a:ext>
            </a:extLst>
          </p:cNvPr>
          <p:cNvSpPr>
            <a:spLocks noGrp="1"/>
          </p:cNvSpPr>
          <p:nvPr>
            <p:ph idx="1"/>
          </p:nvPr>
        </p:nvSpPr>
        <p:spPr>
          <a:xfrm>
            <a:off x="4622691" y="1469572"/>
            <a:ext cx="7569308" cy="5208814"/>
          </a:xfrm>
        </p:spPr>
        <p:txBody>
          <a:bodyPr anchor="ctr">
            <a:normAutofit fontScale="92500" lnSpcReduction="10000"/>
          </a:bodyPr>
          <a:lstStyle/>
          <a:p>
            <a:pPr marL="0" indent="0">
              <a:buNone/>
            </a:pPr>
            <a:r>
              <a:rPr lang="en-GB" sz="2400" i="1" dirty="0">
                <a:effectLst/>
                <a:latin typeface="Times New Roman" panose="02020603050405020304" pitchFamily="18" charset="0"/>
                <a:ea typeface="Aptos" panose="020B0004020202020204" pitchFamily="34" charset="0"/>
              </a:rPr>
              <a:t>Well, I cannot iron and cook at the same time, and one of those two things would fail. And women, they can somehow. She takes care of the child with one hand, and with the other she is ironing, but with her shoulder she is holding the phone and, somehow, those women can do it. Therefore, they serve as secretaries. For example, our bishop’s secretary left for maternity leave, and the dean was entrusted with the secretary’s duties until a new secretary was found. It was misery and sorrow. </a:t>
            </a:r>
            <a:r>
              <a:rPr lang="en-GB" sz="2400" dirty="0">
                <a:effectLst/>
                <a:latin typeface="Times New Roman" panose="02020603050405020304" pitchFamily="18" charset="0"/>
                <a:ea typeface="Aptos" panose="020B0004020202020204" pitchFamily="34" charset="0"/>
              </a:rPr>
              <a:t>(Pastor </a:t>
            </a:r>
            <a:r>
              <a:rPr lang="en-GB" sz="2400" dirty="0" err="1">
                <a:latin typeface="Times New Roman" panose="02020603050405020304" pitchFamily="18" charset="0"/>
                <a:ea typeface="Aptos" panose="020B0004020202020204" pitchFamily="34" charset="0"/>
              </a:rPr>
              <a:t>V</a:t>
            </a:r>
            <a:r>
              <a:rPr lang="en-GB" sz="2400" dirty="0" err="1">
                <a:effectLst/>
                <a:latin typeface="Times New Roman" panose="02020603050405020304" pitchFamily="18" charset="0"/>
                <a:ea typeface="Aptos" panose="020B0004020202020204" pitchFamily="34" charset="0"/>
              </a:rPr>
              <a:t>alfrīds</a:t>
            </a:r>
            <a:r>
              <a:rPr lang="en-GB" sz="2400" dirty="0">
                <a:effectLst/>
                <a:latin typeface="Times New Roman" panose="02020603050405020304" pitchFamily="18" charset="0"/>
                <a:ea typeface="Aptos" panose="020B0004020202020204" pitchFamily="34" charset="0"/>
              </a:rPr>
              <a:t>)</a:t>
            </a:r>
          </a:p>
          <a:p>
            <a:pPr marL="0" indent="0">
              <a:buNone/>
            </a:pP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And the fact that a woman is a mother, when she has those maternal instincts inside, and sometimes, unfortunately, they usurp their motherhood to some weaker men as well [laughter can be felt in the voice]. Instead of being wives or girlfriends, they turn to be mothers. </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(Pastor </a:t>
            </a:r>
            <a:r>
              <a:rPr lang="en-GB" sz="2400" kern="100" dirty="0" err="1">
                <a:effectLst/>
                <a:latin typeface="Times New Roman" panose="02020603050405020304" pitchFamily="18" charset="0"/>
                <a:ea typeface="Aptos" panose="020B0004020202020204" pitchFamily="34" charset="0"/>
                <a:cs typeface="Times New Roman" panose="02020603050405020304" pitchFamily="18" charset="0"/>
              </a:rPr>
              <a:t>Valfrīds</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indent="0">
              <a:buNone/>
            </a:pP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A very natural difference. Because we, girls, have emotions. But God’s word must be brought so clearly that there can be neither tears nor... Not because there cannot be crying, but we cry throughout the service, we cry on our own. (Rita)</a:t>
            </a:r>
          </a:p>
          <a:p>
            <a:endParaRPr lang="en-US" sz="1300" dirty="0"/>
          </a:p>
        </p:txBody>
      </p:sp>
    </p:spTree>
    <p:extLst>
      <p:ext uri="{BB962C8B-B14F-4D97-AF65-F5344CB8AC3E}">
        <p14:creationId xmlns:p14="http://schemas.microsoft.com/office/powerpoint/2010/main" val="321836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CCE6D-62EA-B26C-2FAF-3A9AA019535B}"/>
              </a:ext>
            </a:extLst>
          </p:cNvPr>
          <p:cNvSpPr>
            <a:spLocks noGrp="1"/>
          </p:cNvSpPr>
          <p:nvPr>
            <p:ph type="title"/>
          </p:nvPr>
        </p:nvSpPr>
        <p:spPr>
          <a:xfrm>
            <a:off x="838200" y="365125"/>
            <a:ext cx="10515600" cy="1325563"/>
          </a:xfrm>
        </p:spPr>
        <p:txBody>
          <a:bodyPr>
            <a:normAutofit/>
          </a:bodyPr>
          <a:lstStyle/>
          <a:p>
            <a:r>
              <a:rPr lang="en-US" sz="5400"/>
              <a:t>Conclusions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8FA2A2-CA4E-8E88-63FD-0D48142CAEF4}"/>
              </a:ext>
            </a:extLst>
          </p:cNvPr>
          <p:cNvSpPr>
            <a:spLocks noGrp="1"/>
          </p:cNvSpPr>
          <p:nvPr>
            <p:ph idx="1"/>
          </p:nvPr>
        </p:nvSpPr>
        <p:spPr>
          <a:xfrm>
            <a:off x="838200" y="1929384"/>
            <a:ext cx="10515600" cy="4251960"/>
          </a:xfrm>
        </p:spPr>
        <p:txBody>
          <a:bodyPr>
            <a:normAutofit fontScale="92500"/>
          </a:bodyPr>
          <a:lstStyle/>
          <a:p>
            <a:r>
              <a:rPr lang="en-US" sz="3200" dirty="0"/>
              <a:t>Gender in </a:t>
            </a:r>
            <a:r>
              <a:rPr lang="en-GB" sz="3200" kern="100" dirty="0">
                <a:effectLst/>
                <a:latin typeface="Times New Roman" panose="02020603050405020304" pitchFamily="18" charset="0"/>
                <a:ea typeface="Aptos" panose="020B0004020202020204" pitchFamily="34" charset="0"/>
                <a:cs typeface="Times New Roman" panose="02020603050405020304" pitchFamily="18" charset="0"/>
              </a:rPr>
              <a:t>biologically and theologically framed mythologies;</a:t>
            </a:r>
          </a:p>
          <a:p>
            <a:r>
              <a:rPr lang="en-GB" sz="3200" kern="100" dirty="0">
                <a:effectLst/>
                <a:latin typeface="Times New Roman" panose="02020603050405020304" pitchFamily="18" charset="0"/>
                <a:ea typeface="Aptos" panose="020B0004020202020204" pitchFamily="34" charset="0"/>
                <a:cs typeface="Times New Roman" panose="02020603050405020304" pitchFamily="18" charset="0"/>
              </a:rPr>
              <a:t>18</a:t>
            </a:r>
            <a:r>
              <a:rPr lang="en-GB" sz="3200" kern="100" baseline="30000" dirty="0">
                <a:effectLst/>
                <a:latin typeface="Times New Roman" panose="02020603050405020304" pitchFamily="18" charset="0"/>
                <a:ea typeface="Aptos" panose="020B0004020202020204" pitchFamily="34" charset="0"/>
                <a:cs typeface="Times New Roman" panose="02020603050405020304" pitchFamily="18" charset="0"/>
              </a:rPr>
              <a:t>th</a:t>
            </a:r>
            <a:r>
              <a:rPr lang="en-GB" sz="3200" kern="100" dirty="0">
                <a:effectLst/>
                <a:latin typeface="Times New Roman" panose="02020603050405020304" pitchFamily="18" charset="0"/>
                <a:ea typeface="Aptos" panose="020B0004020202020204" pitchFamily="34" charset="0"/>
                <a:cs typeface="Times New Roman" panose="02020603050405020304" pitchFamily="18" charset="0"/>
              </a:rPr>
              <a:t> century natural science supports the conservative theology:</a:t>
            </a:r>
          </a:p>
          <a:p>
            <a:pPr marL="0" indent="0">
              <a:buNone/>
            </a:pPr>
            <a:r>
              <a:rPr lang="en-GB" sz="3200" kern="0" dirty="0">
                <a:latin typeface="Times New Roman" panose="02020603050405020304" pitchFamily="18" charset="0"/>
                <a:ea typeface="Aptos" panose="020B0004020202020204" pitchFamily="34" charset="0"/>
                <a:cs typeface="Times New Roman" panose="02020603050405020304" pitchFamily="18" charset="0"/>
              </a:rPr>
              <a:t>=&gt; P</a:t>
            </a:r>
            <a:r>
              <a:rPr lang="en-GB" sz="3200" kern="0" dirty="0">
                <a:effectLst/>
                <a:latin typeface="Times New Roman" panose="02020603050405020304" pitchFamily="18" charset="0"/>
                <a:ea typeface="Aptos" panose="020B0004020202020204" pitchFamily="34" charset="0"/>
                <a:cs typeface="Times New Roman" panose="02020603050405020304" pitchFamily="18" charset="0"/>
              </a:rPr>
              <a:t>ositioning men and women and producing a hierarchy of relations;</a:t>
            </a:r>
            <a:endParaRPr lang="en-GB"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GB" sz="3200" kern="100" dirty="0">
                <a:effectLst/>
                <a:latin typeface="Times New Roman" panose="02020603050405020304" pitchFamily="18" charset="0"/>
                <a:ea typeface="Aptos" panose="020B0004020202020204" pitchFamily="34" charset="0"/>
                <a:cs typeface="Times New Roman" panose="02020603050405020304" pitchFamily="18" charset="0"/>
              </a:rPr>
              <a:t> Change in gender relations threatens the union between Enlightenment period biology and theology and the threat of “culture”: to keep power relations one needs a particular kind of biology.</a:t>
            </a:r>
          </a:p>
          <a:p>
            <a:pPr marL="0" indent="0">
              <a:buNone/>
            </a:pPr>
            <a:endParaRPr lang="en-US" sz="2200" dirty="0"/>
          </a:p>
        </p:txBody>
      </p:sp>
    </p:spTree>
    <p:extLst>
      <p:ext uri="{BB962C8B-B14F-4D97-AF65-F5344CB8AC3E}">
        <p14:creationId xmlns:p14="http://schemas.microsoft.com/office/powerpoint/2010/main" val="89398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h winding through a grassy field">
            <a:extLst>
              <a:ext uri="{FF2B5EF4-FFF2-40B4-BE49-F238E27FC236}">
                <a16:creationId xmlns:a16="http://schemas.microsoft.com/office/drawing/2014/main" id="{A88E7DBD-BA29-8D1B-47C6-C4759091E17D}"/>
              </a:ext>
            </a:extLst>
          </p:cNvPr>
          <p:cNvPicPr>
            <a:picLocks noChangeAspect="1"/>
          </p:cNvPicPr>
          <p:nvPr/>
        </p:nvPicPr>
        <p:blipFill>
          <a:blip r:embed="rId3"/>
          <a:srcRect l="30179" r="17162" b="-2"/>
          <a:stretch/>
        </p:blipFill>
        <p:spPr>
          <a:xfrm>
            <a:off x="-1" y="163284"/>
            <a:ext cx="4555672"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966027-82CF-4A31-6829-4AAC716B6076}"/>
              </a:ext>
            </a:extLst>
          </p:cNvPr>
          <p:cNvSpPr>
            <a:spLocks noGrp="1"/>
          </p:cNvSpPr>
          <p:nvPr>
            <p:ph type="title"/>
          </p:nvPr>
        </p:nvSpPr>
        <p:spPr>
          <a:xfrm>
            <a:off x="6115317" y="405685"/>
            <a:ext cx="5464968" cy="1559301"/>
          </a:xfrm>
        </p:spPr>
        <p:txBody>
          <a:bodyPr>
            <a:normAutofit/>
          </a:bodyPr>
          <a:lstStyle/>
          <a:p>
            <a:r>
              <a:rPr lang="en-US" sz="4000" dirty="0"/>
              <a:t>Nature in our culture</a:t>
            </a:r>
          </a:p>
        </p:txBody>
      </p:sp>
      <p:sp>
        <p:nvSpPr>
          <p:cNvPr id="3" name="Content Placeholder 2">
            <a:extLst>
              <a:ext uri="{FF2B5EF4-FFF2-40B4-BE49-F238E27FC236}">
                <a16:creationId xmlns:a16="http://schemas.microsoft.com/office/drawing/2014/main" id="{B37DD53A-437C-DF3A-AE5C-C45825532B22}"/>
              </a:ext>
            </a:extLst>
          </p:cNvPr>
          <p:cNvSpPr>
            <a:spLocks noGrp="1"/>
          </p:cNvSpPr>
          <p:nvPr>
            <p:ph idx="1"/>
          </p:nvPr>
        </p:nvSpPr>
        <p:spPr>
          <a:xfrm>
            <a:off x="4555671" y="1600201"/>
            <a:ext cx="7445829" cy="5143500"/>
          </a:xfrm>
        </p:spPr>
        <p:txBody>
          <a:bodyPr anchor="ctr">
            <a:normAutofit lnSpcReduction="10000"/>
          </a:bodyPr>
          <a:lstStyle/>
          <a:p>
            <a:pPr marL="0" indent="0">
              <a:buNone/>
            </a:pPr>
            <a:r>
              <a:rPr lang="en-US" dirty="0"/>
              <a:t>Can be imagines</a:t>
            </a:r>
          </a:p>
          <a:p>
            <a:r>
              <a:rPr lang="en-US" dirty="0"/>
              <a:t>As created by God;</a:t>
            </a:r>
          </a:p>
          <a:p>
            <a:r>
              <a:rPr lang="en-US" dirty="0"/>
              <a:t>As created by biology.</a:t>
            </a:r>
          </a:p>
          <a:p>
            <a:pPr marL="0" indent="0">
              <a:buNone/>
            </a:pPr>
            <a:endParaRPr lang="en-US" dirty="0"/>
          </a:p>
          <a:p>
            <a:pPr marL="0" indent="0">
              <a:buNone/>
            </a:pP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Those who preach that marriage is being politicised, have themselves been born into a natural [family]. In that sense, I even call it [the family] natural, but I should have really said as a pastor that it simply is a Christian, a Biblical, and a God-ordained order. We have all come in [to this world] according to God’s appointed order. (Pastor </a:t>
            </a:r>
            <a:r>
              <a:rPr lang="en-GB" i="1" kern="100" dirty="0" err="1">
                <a:effectLst/>
                <a:latin typeface="Times New Roman" panose="02020603050405020304" pitchFamily="18" charset="0"/>
                <a:ea typeface="Aptos" panose="020B0004020202020204" pitchFamily="34" charset="0"/>
                <a:cs typeface="Times New Roman" panose="02020603050405020304" pitchFamily="18" charset="0"/>
              </a:rPr>
              <a:t>Olafs</a:t>
            </a:r>
            <a:r>
              <a:rPr lang="en-GB" i="1" kern="100" dirty="0">
                <a:effectLst/>
                <a:latin typeface="Times New Roman" panose="02020603050405020304" pitchFamily="18" charset="0"/>
                <a:ea typeface="Aptos" panose="020B0004020202020204" pitchFamily="34" charset="0"/>
                <a:cs typeface="Times New Roman" panose="02020603050405020304" pitchFamily="18" charset="0"/>
              </a:rPr>
              <a:t>)</a:t>
            </a:r>
          </a:p>
          <a:p>
            <a:endParaRPr lang="en-US" sz="2000" dirty="0"/>
          </a:p>
        </p:txBody>
      </p:sp>
    </p:spTree>
    <p:extLst>
      <p:ext uri="{BB962C8B-B14F-4D97-AF65-F5344CB8AC3E}">
        <p14:creationId xmlns:p14="http://schemas.microsoft.com/office/powerpoint/2010/main" val="44174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A55C81-8F78-F4F1-7643-BAAEACA3EAF0}"/>
              </a:ext>
            </a:extLst>
          </p:cNvPr>
          <p:cNvSpPr>
            <a:spLocks noGrp="1"/>
          </p:cNvSpPr>
          <p:nvPr>
            <p:ph type="title"/>
          </p:nvPr>
        </p:nvSpPr>
        <p:spPr>
          <a:xfrm>
            <a:off x="1115568" y="548640"/>
            <a:ext cx="10168128" cy="1179576"/>
          </a:xfrm>
        </p:spPr>
        <p:txBody>
          <a:bodyPr>
            <a:normAutofit/>
          </a:bodyPr>
          <a:lstStyle/>
          <a:p>
            <a:r>
              <a:rPr lang="en-GB" sz="4000" dirty="0">
                <a:latin typeface="Times New Roman" panose="02020603050405020304" pitchFamily="18" charset="0"/>
                <a:ea typeface="Aptos" panose="020B0004020202020204" pitchFamily="34" charset="0"/>
              </a:rPr>
              <a:t>“Sexual mythologies of everyday life”</a:t>
            </a:r>
            <a:endParaRPr lang="en-US" sz="4000"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E44CB7E-FF77-C79C-8DE5-7FD0CB045566}"/>
              </a:ext>
            </a:extLst>
          </p:cNvPr>
          <p:cNvSpPr>
            <a:spLocks noGrp="1"/>
          </p:cNvSpPr>
          <p:nvPr>
            <p:ph idx="1"/>
          </p:nvPr>
        </p:nvSpPr>
        <p:spPr>
          <a:xfrm>
            <a:off x="1115568" y="2481943"/>
            <a:ext cx="10168128" cy="3695020"/>
          </a:xfrm>
        </p:spPr>
        <p:txBody>
          <a:bodyPr>
            <a:normAutofit/>
          </a:bodyPr>
          <a:lstStyle/>
          <a:p>
            <a:pPr marL="514350" indent="-514350">
              <a:buAutoNum type="arabicParenBoth"/>
            </a:pPr>
            <a:r>
              <a:rPr lang="en-GB" sz="3200" dirty="0">
                <a:effectLst/>
                <a:latin typeface="Times New Roman" panose="02020603050405020304" pitchFamily="18" charset="0"/>
                <a:ea typeface="Aptos" panose="020B0004020202020204" pitchFamily="34" charset="0"/>
              </a:rPr>
              <a:t>what is being said about men and women, and how their relationship is symbolised; </a:t>
            </a:r>
          </a:p>
          <a:p>
            <a:pPr marL="514350" indent="-514350">
              <a:buAutoNum type="arabicParenBoth"/>
            </a:pPr>
            <a:r>
              <a:rPr lang="en-GB" sz="3200" dirty="0">
                <a:effectLst/>
                <a:latin typeface="Times New Roman" panose="02020603050405020304" pitchFamily="18" charset="0"/>
                <a:ea typeface="Aptos" panose="020B0004020202020204" pitchFamily="34" charset="0"/>
              </a:rPr>
              <a:t>description of behaviour, action, social structure, etc.; </a:t>
            </a:r>
          </a:p>
          <a:p>
            <a:pPr marL="514350" indent="-514350">
              <a:buAutoNum type="arabicParenBoth"/>
            </a:pPr>
            <a:r>
              <a:rPr lang="en-GB" sz="3200" dirty="0">
                <a:effectLst/>
                <a:latin typeface="Times New Roman" panose="02020603050405020304" pitchFamily="18" charset="0"/>
                <a:ea typeface="Aptos" panose="020B0004020202020204" pitchFamily="34" charset="0"/>
              </a:rPr>
              <a:t>how gender stands for other things and relations. (</a:t>
            </a:r>
            <a:r>
              <a:rPr lang="en-GB" sz="3200" dirty="0" err="1">
                <a:latin typeface="Times New Roman" panose="02020603050405020304" pitchFamily="18" charset="0"/>
                <a:ea typeface="Aptos" panose="020B0004020202020204" pitchFamily="34" charset="0"/>
              </a:rPr>
              <a:t>Strathern</a:t>
            </a:r>
            <a:r>
              <a:rPr lang="en-GB" sz="3200" kern="100" dirty="0">
                <a:effectLst/>
                <a:latin typeface="Times New Roman" panose="02020603050405020304" pitchFamily="18" charset="0"/>
                <a:ea typeface="Aptos" panose="020B0004020202020204" pitchFamily="34" charset="0"/>
                <a:cs typeface="Times New Roman" panose="02020603050405020304" pitchFamily="18" charset="0"/>
              </a:rPr>
              <a:t>, 2018: 286).</a:t>
            </a:r>
          </a:p>
          <a:p>
            <a:pPr marL="514350" indent="-514350">
              <a:buAutoNum type="arabicParenBoth"/>
            </a:pPr>
            <a:endParaRPr lang="en-GB" sz="3200"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GB" sz="3200" kern="100" dirty="0">
                <a:effectLst/>
                <a:latin typeface="Times New Roman" panose="02020603050405020304" pitchFamily="18" charset="0"/>
                <a:ea typeface="Aptos" panose="020B0004020202020204" pitchFamily="34" charset="0"/>
                <a:cs typeface="Times New Roman" panose="02020603050405020304" pitchFamily="18" charset="0"/>
              </a:rPr>
              <a:t>=&gt; Nature and gender mythology</a:t>
            </a:r>
          </a:p>
          <a:p>
            <a:endParaRPr lang="en-US" sz="2200" dirty="0"/>
          </a:p>
        </p:txBody>
      </p:sp>
    </p:spTree>
    <p:extLst>
      <p:ext uri="{BB962C8B-B14F-4D97-AF65-F5344CB8AC3E}">
        <p14:creationId xmlns:p14="http://schemas.microsoft.com/office/powerpoint/2010/main" val="59696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764B0E7A-705C-3EED-C3D5-F42E60A1B40C}"/>
              </a:ext>
            </a:extLst>
          </p:cNvPr>
          <p:cNvGraphicFramePr>
            <a:graphicFrameLocks noGrp="1"/>
          </p:cNvGraphicFramePr>
          <p:nvPr>
            <p:ph idx="1"/>
            <p:extLst>
              <p:ext uri="{D42A27DB-BD31-4B8C-83A1-F6EECF244321}">
                <p14:modId xmlns:p14="http://schemas.microsoft.com/office/powerpoint/2010/main" val="666982671"/>
              </p:ext>
            </p:extLst>
          </p:nvPr>
        </p:nvGraphicFramePr>
        <p:xfrm>
          <a:off x="169334" y="643467"/>
          <a:ext cx="14290878" cy="6449015"/>
        </p:xfrm>
        <a:graphic>
          <a:graphicData uri="http://schemas.openxmlformats.org/drawingml/2006/table">
            <a:tbl>
              <a:tblPr firstRow="1" firstCol="1" bandRow="1">
                <a:tableStyleId>{5C22544A-7EE6-4342-B048-85BDC9FD1C3A}</a:tableStyleId>
              </a:tblPr>
              <a:tblGrid>
                <a:gridCol w="4835041">
                  <a:extLst>
                    <a:ext uri="{9D8B030D-6E8A-4147-A177-3AD203B41FA5}">
                      <a16:colId xmlns:a16="http://schemas.microsoft.com/office/drawing/2014/main" val="1524759980"/>
                    </a:ext>
                  </a:extLst>
                </a:gridCol>
                <a:gridCol w="2363631">
                  <a:extLst>
                    <a:ext uri="{9D8B030D-6E8A-4147-A177-3AD203B41FA5}">
                      <a16:colId xmlns:a16="http://schemas.microsoft.com/office/drawing/2014/main" val="1240765295"/>
                    </a:ext>
                  </a:extLst>
                </a:gridCol>
                <a:gridCol w="2363631">
                  <a:extLst>
                    <a:ext uri="{9D8B030D-6E8A-4147-A177-3AD203B41FA5}">
                      <a16:colId xmlns:a16="http://schemas.microsoft.com/office/drawing/2014/main" val="2967949930"/>
                    </a:ext>
                  </a:extLst>
                </a:gridCol>
                <a:gridCol w="2363631">
                  <a:extLst>
                    <a:ext uri="{9D8B030D-6E8A-4147-A177-3AD203B41FA5}">
                      <a16:colId xmlns:a16="http://schemas.microsoft.com/office/drawing/2014/main" val="4125649644"/>
                    </a:ext>
                  </a:extLst>
                </a:gridCol>
                <a:gridCol w="2364944">
                  <a:extLst>
                    <a:ext uri="{9D8B030D-6E8A-4147-A177-3AD203B41FA5}">
                      <a16:colId xmlns:a16="http://schemas.microsoft.com/office/drawing/2014/main" val="2035818584"/>
                    </a:ext>
                  </a:extLst>
                </a:gridCol>
              </a:tblGrid>
              <a:tr h="937390">
                <a:tc>
                  <a:txBody>
                    <a:bodyPr/>
                    <a:lstStyle/>
                    <a:p>
                      <a:pPr>
                        <a:lnSpc>
                          <a:spcPct val="150000"/>
                        </a:lnSpc>
                        <a:spcAft>
                          <a:spcPts val="800"/>
                        </a:spcAft>
                      </a:pPr>
                      <a:r>
                        <a:rPr lang="en-GB" sz="1900" kern="100">
                          <a:effectLst/>
                        </a:rPr>
                        <a:t>Categories</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Lay people (65)</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Pastors (58)</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Women (45)</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Men (79)</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3767056680"/>
                  </a:ext>
                </a:extLst>
              </a:tr>
              <a:tr h="937390">
                <a:tc>
                  <a:txBody>
                    <a:bodyPr/>
                    <a:lstStyle/>
                    <a:p>
                      <a:pPr>
                        <a:lnSpc>
                          <a:spcPct val="150000"/>
                        </a:lnSpc>
                        <a:spcAft>
                          <a:spcPts val="800"/>
                        </a:spcAft>
                      </a:pPr>
                      <a:r>
                        <a:rPr lang="en-GB" sz="1900" kern="100" dirty="0">
                          <a:effectLst/>
                        </a:rPr>
                        <a:t>“Nature”, “natural” in biological context</a:t>
                      </a:r>
                      <a:endParaRPr lang="en-GB" sz="19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40</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42</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23</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59</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4051192988"/>
                  </a:ext>
                </a:extLst>
              </a:tr>
              <a:tr h="471660">
                <a:tc>
                  <a:txBody>
                    <a:bodyPr/>
                    <a:lstStyle/>
                    <a:p>
                      <a:pPr>
                        <a:lnSpc>
                          <a:spcPct val="150000"/>
                        </a:lnSpc>
                        <a:spcAft>
                          <a:spcPts val="800"/>
                        </a:spcAft>
                      </a:pPr>
                      <a:r>
                        <a:rPr lang="en-GB" sz="1900" kern="100" dirty="0">
                          <a:effectLst/>
                        </a:rPr>
                        <a:t>“Nature”, “natural” , “ life”  as God created entity, order</a:t>
                      </a:r>
                      <a:endParaRPr lang="en-GB" sz="19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3</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21</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1</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23</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3590609593"/>
                  </a:ext>
                </a:extLst>
              </a:tr>
              <a:tr h="471660">
                <a:tc>
                  <a:txBody>
                    <a:bodyPr/>
                    <a:lstStyle/>
                    <a:p>
                      <a:pPr>
                        <a:lnSpc>
                          <a:spcPct val="150000"/>
                        </a:lnSpc>
                        <a:spcAft>
                          <a:spcPts val="800"/>
                        </a:spcAft>
                      </a:pPr>
                      <a:r>
                        <a:rPr lang="en-GB" sz="1900" kern="100" dirty="0">
                          <a:effectLst/>
                        </a:rPr>
                        <a:t>“Life”  in  biological context</a:t>
                      </a:r>
                      <a:endParaRPr lang="en-GB" sz="19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7</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28</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7</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28</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4266250379"/>
                  </a:ext>
                </a:extLst>
              </a:tr>
              <a:tr h="937390">
                <a:tc>
                  <a:txBody>
                    <a:bodyPr/>
                    <a:lstStyle/>
                    <a:p>
                      <a:pPr>
                        <a:lnSpc>
                          <a:spcPct val="150000"/>
                        </a:lnSpc>
                        <a:spcAft>
                          <a:spcPts val="800"/>
                        </a:spcAft>
                      </a:pPr>
                      <a:r>
                        <a:rPr lang="en-GB" sz="1900" kern="100" dirty="0">
                          <a:effectLst/>
                        </a:rPr>
                        <a:t>Procreation, “natural” family based on it</a:t>
                      </a:r>
                      <a:endParaRPr lang="en-GB" sz="19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14</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28</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12</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30</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4153298189"/>
                  </a:ext>
                </a:extLst>
              </a:tr>
              <a:tr h="1868850">
                <a:tc>
                  <a:txBody>
                    <a:bodyPr/>
                    <a:lstStyle/>
                    <a:p>
                      <a:pPr>
                        <a:lnSpc>
                          <a:spcPct val="150000"/>
                        </a:lnSpc>
                        <a:spcAft>
                          <a:spcPts val="800"/>
                        </a:spcAft>
                      </a:pPr>
                      <a:r>
                        <a:rPr lang="en-GB" sz="1900" kern="100" dirty="0">
                          <a:effectLst/>
                        </a:rPr>
                        <a:t>Gender difference seen as a cultural difference</a:t>
                      </a:r>
                      <a:endParaRPr lang="en-GB" sz="19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 </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3</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1</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2</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3186774705"/>
                  </a:ext>
                </a:extLst>
              </a:tr>
              <a:tr h="471660">
                <a:tc>
                  <a:txBody>
                    <a:bodyPr/>
                    <a:lstStyle/>
                    <a:p>
                      <a:pPr>
                        <a:lnSpc>
                          <a:spcPct val="150000"/>
                        </a:lnSpc>
                        <a:spcAft>
                          <a:spcPts val="800"/>
                        </a:spcAft>
                      </a:pPr>
                      <a:r>
                        <a:rPr lang="en-GB" sz="1900" kern="100">
                          <a:effectLst/>
                        </a:rPr>
                        <a:t> </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61</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121</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a:effectLst/>
                        </a:rPr>
                        <a:t>43</a:t>
                      </a:r>
                      <a:endParaRPr lang="en-GB" sz="19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tc>
                  <a:txBody>
                    <a:bodyPr/>
                    <a:lstStyle/>
                    <a:p>
                      <a:pPr>
                        <a:lnSpc>
                          <a:spcPct val="150000"/>
                        </a:lnSpc>
                        <a:spcAft>
                          <a:spcPts val="800"/>
                        </a:spcAft>
                      </a:pPr>
                      <a:r>
                        <a:rPr lang="en-GB" sz="1900" kern="100" dirty="0">
                          <a:effectLst/>
                        </a:rPr>
                        <a:t>141</a:t>
                      </a:r>
                      <a:endParaRPr lang="en-GB" sz="19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106406" marR="106406" marT="0" marB="0"/>
                </a:tc>
                <a:extLst>
                  <a:ext uri="{0D108BD9-81ED-4DB2-BD59-A6C34878D82A}">
                    <a16:rowId xmlns:a16="http://schemas.microsoft.com/office/drawing/2014/main" val="2131877408"/>
                  </a:ext>
                </a:extLst>
              </a:tr>
            </a:tbl>
          </a:graphicData>
        </a:graphic>
      </p:graphicFrame>
      <p:sp>
        <p:nvSpPr>
          <p:cNvPr id="5" name="Rectangle 1">
            <a:extLst>
              <a:ext uri="{FF2B5EF4-FFF2-40B4-BE49-F238E27FC236}">
                <a16:creationId xmlns:a16="http://schemas.microsoft.com/office/drawing/2014/main" id="{594D7E39-E4DE-3320-4E4D-7B0D4010C306}"/>
              </a:ext>
            </a:extLst>
          </p:cNvPr>
          <p:cNvSpPr>
            <a:spLocks noChangeArrowheads="1"/>
          </p:cNvSpPr>
          <p:nvPr/>
        </p:nvSpPr>
        <p:spPr bwMode="auto">
          <a:xfrm>
            <a:off x="1604562" y="118533"/>
            <a:ext cx="36164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Times New Roman" panose="02020603050405020304" pitchFamily="18" charset="0"/>
              </a:rPr>
              <a:t>Table 1. Code-Document cross-table.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711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A09F5AFB-538B-EBBB-99C5-30BC8F91244A}"/>
              </a:ext>
            </a:extLst>
          </p:cNvPr>
          <p:cNvPicPr>
            <a:picLocks noChangeAspect="1"/>
          </p:cNvPicPr>
          <p:nvPr/>
        </p:nvPicPr>
        <p:blipFill>
          <a:blip r:embed="rId3"/>
          <a:srcRect l="36810" r="10530" b="-2"/>
          <a:stretch/>
        </p:blipFill>
        <p:spPr>
          <a:xfrm>
            <a:off x="-1" y="-2"/>
            <a:ext cx="4114801"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C0F7B-6FFC-63C7-313E-6BCD8CAD89DB}"/>
              </a:ext>
            </a:extLst>
          </p:cNvPr>
          <p:cNvSpPr>
            <a:spLocks noGrp="1"/>
          </p:cNvSpPr>
          <p:nvPr>
            <p:ph type="title"/>
          </p:nvPr>
        </p:nvSpPr>
        <p:spPr>
          <a:xfrm>
            <a:off x="6115317" y="405685"/>
            <a:ext cx="5464968" cy="1559301"/>
          </a:xfrm>
        </p:spPr>
        <p:txBody>
          <a:bodyPr>
            <a:normAutofit/>
          </a:bodyPr>
          <a:lstStyle/>
          <a:p>
            <a:r>
              <a:rPr lang="en-US" sz="4000"/>
              <a:t>“Nature” backing up God in positioning women</a:t>
            </a:r>
          </a:p>
        </p:txBody>
      </p:sp>
      <p:sp>
        <p:nvSpPr>
          <p:cNvPr id="3" name="Content Placeholder 2">
            <a:extLst>
              <a:ext uri="{FF2B5EF4-FFF2-40B4-BE49-F238E27FC236}">
                <a16:creationId xmlns:a16="http://schemas.microsoft.com/office/drawing/2014/main" id="{5310099C-FC33-AFB9-C111-FCB7AB8812DD}"/>
              </a:ext>
            </a:extLst>
          </p:cNvPr>
          <p:cNvSpPr>
            <a:spLocks noGrp="1"/>
          </p:cNvSpPr>
          <p:nvPr>
            <p:ph idx="1"/>
          </p:nvPr>
        </p:nvSpPr>
        <p:spPr>
          <a:xfrm>
            <a:off x="4294414" y="1964985"/>
            <a:ext cx="7609115" cy="4648085"/>
          </a:xfrm>
        </p:spPr>
        <p:txBody>
          <a:bodyPr anchor="ctr">
            <a:normAutofit/>
          </a:bodyPr>
          <a:lstStyle/>
          <a:p>
            <a:pPr marL="0" indent="0">
              <a:buNone/>
            </a:pPr>
            <a:r>
              <a:rPr lang="en-GB" i="1" kern="0" dirty="0">
                <a:effectLst/>
                <a:latin typeface="Times New Roman" panose="02020603050405020304" pitchFamily="18" charset="0"/>
                <a:ea typeface="Aptos" panose="020B0004020202020204" pitchFamily="34" charset="0"/>
                <a:cs typeface="Times New Roman" panose="02020603050405020304" pitchFamily="18" charset="0"/>
              </a:rPr>
              <a:t>We are not created to say mom1 and mom2 or dad1 and dad2, as in today’s world, but that’s not how people were created. Then the organs that distinguish us should also be ignored—cut off or sewn on. It is so purely natural. From nature, it has gone that way. I believe that it is completely people’s own attempt to build some kind of fairy tale. On the one hand, as if they want to make everything the same, on the other hand, to separate. (Pastor </a:t>
            </a:r>
            <a:r>
              <a:rPr lang="en-GB" i="1" kern="0" dirty="0" err="1">
                <a:effectLst/>
                <a:latin typeface="Times New Roman" panose="02020603050405020304" pitchFamily="18" charset="0"/>
                <a:ea typeface="Aptos" panose="020B0004020202020204" pitchFamily="34" charset="0"/>
                <a:cs typeface="Times New Roman" panose="02020603050405020304" pitchFamily="18" charset="0"/>
              </a:rPr>
              <a:t>Boriss</a:t>
            </a:r>
            <a:r>
              <a:rPr lang="en-GB" i="1" kern="0" dirty="0">
                <a:latin typeface="Times New Roman" panose="02020603050405020304" pitchFamily="18" charset="0"/>
                <a:ea typeface="Aptos" panose="020B0004020202020204" pitchFamily="34" charset="0"/>
                <a:cs typeface="Times New Roman" panose="02020603050405020304" pitchFamily="18" charset="0"/>
              </a:rPr>
              <a:t>)</a:t>
            </a:r>
            <a:endParaRPr lang="en-GB" i="1"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48685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13C6287A-03A0-A8B3-07B1-185D52EB9EA4}"/>
              </a:ext>
            </a:extLst>
          </p:cNvPr>
          <p:cNvPicPr>
            <a:picLocks noChangeAspect="1"/>
          </p:cNvPicPr>
          <p:nvPr/>
        </p:nvPicPr>
        <p:blipFill>
          <a:blip r:embed="rId3"/>
          <a:srcRect l="26875" r="13958"/>
          <a:stretch/>
        </p:blipFill>
        <p:spPr>
          <a:xfrm>
            <a:off x="-1" y="163284"/>
            <a:ext cx="3184072"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70861-DFDB-AA5D-A9D1-E6242A453060}"/>
              </a:ext>
            </a:extLst>
          </p:cNvPr>
          <p:cNvSpPr>
            <a:spLocks noGrp="1"/>
          </p:cNvSpPr>
          <p:nvPr>
            <p:ph type="title"/>
          </p:nvPr>
        </p:nvSpPr>
        <p:spPr>
          <a:xfrm>
            <a:off x="6115317" y="405685"/>
            <a:ext cx="5464968" cy="1559301"/>
          </a:xfrm>
        </p:spPr>
        <p:txBody>
          <a:bodyPr>
            <a:normAutofit/>
          </a:bodyPr>
          <a:lstStyle/>
          <a:p>
            <a:r>
              <a:rPr lang="en-US" sz="4000"/>
              <a:t> </a:t>
            </a:r>
          </a:p>
        </p:txBody>
      </p:sp>
      <p:sp>
        <p:nvSpPr>
          <p:cNvPr id="3" name="Content Placeholder 2">
            <a:extLst>
              <a:ext uri="{FF2B5EF4-FFF2-40B4-BE49-F238E27FC236}">
                <a16:creationId xmlns:a16="http://schemas.microsoft.com/office/drawing/2014/main" id="{B334E2DB-9C9C-242A-1689-DD1AF87F090F}"/>
              </a:ext>
            </a:extLst>
          </p:cNvPr>
          <p:cNvSpPr>
            <a:spLocks noGrp="1"/>
          </p:cNvSpPr>
          <p:nvPr>
            <p:ph idx="1"/>
          </p:nvPr>
        </p:nvSpPr>
        <p:spPr>
          <a:xfrm>
            <a:off x="3429000" y="1485900"/>
            <a:ext cx="7933657" cy="4754178"/>
          </a:xfrm>
        </p:spPr>
        <p:txBody>
          <a:bodyPr anchor="ctr">
            <a:normAutofit/>
          </a:bodyPr>
          <a:lstStyle/>
          <a:p>
            <a:pPr marL="0" indent="0">
              <a:buNone/>
            </a:pPr>
            <a:r>
              <a:rPr lang="en-GB" i="1" kern="0" dirty="0">
                <a:effectLst/>
                <a:latin typeface="Times New Roman" panose="02020603050405020304" pitchFamily="18" charset="0"/>
                <a:ea typeface="Aptos" panose="020B0004020202020204" pitchFamily="34" charset="0"/>
                <a:cs typeface="Times New Roman" panose="02020603050405020304" pitchFamily="18" charset="0"/>
              </a:rPr>
              <a:t>The pastor is like a lightning rod in the middle. An instrument in God’s hands. If the tool is weak, he can easily burn out. If the current is high, the sin is heavy, and it is possible that the pastor has the same temptation, then it is very difficult for him to eliminate it. And as a result, women are mentally stronger than men, also live longer, as we know. (..) However, it is not their job to deal with such a dirty task. Let us put it this way: the task is sacred, but life-threatening. Only from this point of view, I do not recommend women to take on such a task, but let's say, to teach—yes! Wonderful teachers. (Pastor Rodrigo)</a:t>
            </a:r>
            <a:endParaRPr lang="en-GB" i="1"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389745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CAF8E-0836-F15F-5B7E-407E8B3FDB1D}"/>
              </a:ext>
            </a:extLst>
          </p:cNvPr>
          <p:cNvSpPr>
            <a:spLocks noGrp="1"/>
          </p:cNvSpPr>
          <p:nvPr>
            <p:ph type="title"/>
          </p:nvPr>
        </p:nvSpPr>
        <p:spPr>
          <a:xfrm>
            <a:off x="761800" y="762001"/>
            <a:ext cx="5334197" cy="1708242"/>
          </a:xfrm>
        </p:spPr>
        <p:txBody>
          <a:bodyPr anchor="ctr">
            <a:normAutofit/>
          </a:bodyPr>
          <a:lstStyle/>
          <a:p>
            <a:r>
              <a:rPr lang="en-US" sz="4000"/>
              <a:t> </a:t>
            </a:r>
          </a:p>
        </p:txBody>
      </p:sp>
      <p:sp>
        <p:nvSpPr>
          <p:cNvPr id="3" name="Content Placeholder 2">
            <a:extLst>
              <a:ext uri="{FF2B5EF4-FFF2-40B4-BE49-F238E27FC236}">
                <a16:creationId xmlns:a16="http://schemas.microsoft.com/office/drawing/2014/main" id="{D0972C14-9CB3-7ECF-596C-1FBCDCBE888D}"/>
              </a:ext>
            </a:extLst>
          </p:cNvPr>
          <p:cNvSpPr>
            <a:spLocks noGrp="1"/>
          </p:cNvSpPr>
          <p:nvPr>
            <p:ph idx="1"/>
          </p:nvPr>
        </p:nvSpPr>
        <p:spPr>
          <a:xfrm>
            <a:off x="761800" y="914400"/>
            <a:ext cx="7418814" cy="5325679"/>
          </a:xfrm>
        </p:spPr>
        <p:txBody>
          <a:bodyPr anchor="ctr">
            <a:normAutofit/>
          </a:bodyPr>
          <a:lstStyle/>
          <a:p>
            <a:pPr marL="0" indent="0">
              <a:buNone/>
            </a:pPr>
            <a:r>
              <a:rPr lang="en-GB" sz="2400" i="1" kern="0" dirty="0">
                <a:effectLst/>
                <a:latin typeface="Times New Roman" panose="02020603050405020304" pitchFamily="18" charset="0"/>
                <a:ea typeface="Aptos" panose="020B0004020202020204" pitchFamily="34" charset="0"/>
                <a:cs typeface="Times New Roman" panose="02020603050405020304" pitchFamily="18" charset="0"/>
              </a:rPr>
              <a:t>Well, those contemporary [issues], against which the church always raises its voice and protests—abortion, euthanasia, all regarding life, the sanctity and inviolability of life—follow from the fact that life belongs to God. The issue of homosexual relations is different from the way society tries to interpret it. It clearly indicates that homosexuality is a sin, and here they try accusing the church... By the way, also in the case of not ordaining women, it is the same thing – [it is said] that the church somehow humiliates women or despises them, and the church humiliates homosexual people. Absolutely not, absolutely not, because the church treats every person with respect, but will always condemn actions that the Holy Scripture qualifies as a sin. </a:t>
            </a:r>
            <a:r>
              <a:rPr lang="en-GB" sz="2400" kern="0" dirty="0">
                <a:effectLst/>
                <a:latin typeface="Times New Roman" panose="02020603050405020304" pitchFamily="18" charset="0"/>
                <a:ea typeface="Aptos" panose="020B0004020202020204" pitchFamily="34" charset="0"/>
                <a:cs typeface="Times New Roman" panose="02020603050405020304" pitchFamily="18" charset="0"/>
              </a:rPr>
              <a:t>(Pastor </a:t>
            </a:r>
            <a:r>
              <a:rPr lang="en-GB" sz="2400" kern="0" dirty="0" err="1">
                <a:effectLst/>
                <a:latin typeface="Times New Roman" panose="02020603050405020304" pitchFamily="18" charset="0"/>
                <a:ea typeface="Aptos" panose="020B0004020202020204" pitchFamily="34" charset="0"/>
                <a:cs typeface="Times New Roman" panose="02020603050405020304" pitchFamily="18" charset="0"/>
              </a:rPr>
              <a:t>Indulis</a:t>
            </a:r>
            <a:r>
              <a:rPr lang="en-GB" sz="2400" kern="0" dirty="0">
                <a:effectLst/>
                <a:latin typeface="Times New Roman" panose="02020603050405020304" pitchFamily="18" charset="0"/>
                <a:ea typeface="Aptos" panose="020B0004020202020204" pitchFamily="34" charset="0"/>
                <a:cs typeface="Times New Roman" panose="02020603050405020304" pitchFamily="18" charset="0"/>
              </a:rPr>
              <a:t>)</a:t>
            </a:r>
            <a:endParaRPr lang="en-GB"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sz="1700" dirty="0"/>
          </a:p>
        </p:txBody>
      </p:sp>
      <p:pic>
        <p:nvPicPr>
          <p:cNvPr id="5" name="Picture 4" descr="Front steps and columns of a majestic city building">
            <a:extLst>
              <a:ext uri="{FF2B5EF4-FFF2-40B4-BE49-F238E27FC236}">
                <a16:creationId xmlns:a16="http://schemas.microsoft.com/office/drawing/2014/main" id="{5A02F90C-8D18-2CA6-FDEC-C062D327F64E}"/>
              </a:ext>
            </a:extLst>
          </p:cNvPr>
          <p:cNvPicPr>
            <a:picLocks noChangeAspect="1"/>
          </p:cNvPicPr>
          <p:nvPr/>
        </p:nvPicPr>
        <p:blipFill>
          <a:blip r:embed="rId3"/>
          <a:srcRect l="22907" r="25256" b="-1"/>
          <a:stretch/>
        </p:blipFill>
        <p:spPr>
          <a:xfrm>
            <a:off x="8327571" y="-10886"/>
            <a:ext cx="3864430"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6553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2CD88-320B-340A-5774-8F7ABEC6F6FC}"/>
              </a:ext>
            </a:extLst>
          </p:cNvPr>
          <p:cNvSpPr>
            <a:spLocks noGrp="1"/>
          </p:cNvSpPr>
          <p:nvPr>
            <p:ph type="title"/>
          </p:nvPr>
        </p:nvSpPr>
        <p:spPr>
          <a:xfrm>
            <a:off x="761803" y="104230"/>
            <a:ext cx="5334197" cy="1577613"/>
          </a:xfrm>
        </p:spPr>
        <p:txBody>
          <a:bodyPr anchor="ctr">
            <a:normAutofit/>
          </a:bodyPr>
          <a:lstStyle/>
          <a:p>
            <a:r>
              <a:rPr lang="en-GB" sz="3700" b="1" kern="100" dirty="0">
                <a:effectLst/>
                <a:latin typeface="Times New Roman" panose="02020603050405020304" pitchFamily="18" charset="0"/>
                <a:ea typeface="Times New Roman" panose="02020603050405020304" pitchFamily="18" charset="0"/>
                <a:cs typeface="Times New Roman" panose="02020603050405020304" pitchFamily="18" charset="0"/>
              </a:rPr>
              <a:t>Male</a:t>
            </a:r>
            <a:r>
              <a:rPr lang="en-GB" sz="37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3700" b="1" kern="100" dirty="0">
                <a:effectLst/>
                <a:latin typeface="Times New Roman" panose="02020603050405020304" pitchFamily="18" charset="0"/>
                <a:ea typeface="Times New Roman" panose="02020603050405020304" pitchFamily="18" charset="0"/>
                <a:cs typeface="Times New Roman" panose="02020603050405020304" pitchFamily="18" charset="0"/>
              </a:rPr>
              <a:t>female difference</a:t>
            </a:r>
            <a:br>
              <a:rPr lang="en-GB" sz="3700" b="1" kern="1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700" dirty="0"/>
          </a:p>
        </p:txBody>
      </p:sp>
      <p:sp>
        <p:nvSpPr>
          <p:cNvPr id="3" name="Content Placeholder 2">
            <a:extLst>
              <a:ext uri="{FF2B5EF4-FFF2-40B4-BE49-F238E27FC236}">
                <a16:creationId xmlns:a16="http://schemas.microsoft.com/office/drawing/2014/main" id="{C32C0FA9-2403-BC81-07B0-F9EF96A23107}"/>
              </a:ext>
            </a:extLst>
          </p:cNvPr>
          <p:cNvSpPr>
            <a:spLocks noGrp="1"/>
          </p:cNvSpPr>
          <p:nvPr>
            <p:ph idx="1"/>
          </p:nvPr>
        </p:nvSpPr>
        <p:spPr>
          <a:xfrm>
            <a:off x="179614" y="1812472"/>
            <a:ext cx="7511144" cy="5045528"/>
          </a:xfrm>
        </p:spPr>
        <p:txBody>
          <a:bodyPr anchor="ctr">
            <a:normAutofit/>
          </a:bodyPr>
          <a:lstStyle/>
          <a:p>
            <a:pPr marL="0" indent="0">
              <a:buNone/>
            </a:pPr>
            <a:r>
              <a:rPr lang="en-GB" sz="2400" i="1" dirty="0">
                <a:effectLst/>
                <a:latin typeface="Times New Roman" panose="02020603050405020304" pitchFamily="18" charset="0"/>
                <a:ea typeface="Aptos" panose="020B0004020202020204" pitchFamily="34" charset="0"/>
              </a:rPr>
              <a:t>A woman.. She has a mission that a man can only dream of. To give life. A woman can create life, that is something. I, for example, do not have this blessing. (..) And I think there are so many ways a woman can serve, in all kinds of ways. So why at any cost... do you need exactly that [being ordained as priests]? Yes, to break in. And [break in] not only in the church but in many other areas. At all costs, it is necessary to break into the fields of men [stressing these words]. </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GB"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Brigita</a:t>
            </a: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and Eleonora )</a:t>
            </a:r>
          </a:p>
          <a:p>
            <a:endParaRPr lang="en-GB" sz="2400"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GB" sz="2400" i="1" kern="100" dirty="0">
                <a:effectLst/>
                <a:latin typeface="Times New Roman" panose="02020603050405020304" pitchFamily="18" charset="0"/>
                <a:ea typeface="Aptos" panose="020B0004020202020204" pitchFamily="34" charset="0"/>
                <a:cs typeface="Times New Roman" panose="02020603050405020304" pitchFamily="18" charset="0"/>
              </a:rPr>
              <a:t>And you realise that one cannot be a leader since it requires time to always stay at a certain level. (..) A woman gives birth to children and then she has no time at all [for this]. </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(V</a:t>
            </a:r>
            <a:r>
              <a:rPr lang="lv-LV" sz="2400" kern="100" dirty="0">
                <a:effectLst/>
                <a:latin typeface="Times New Roman" panose="02020603050405020304" pitchFamily="18" charset="0"/>
                <a:ea typeface="Aptos" panose="020B0004020202020204" pitchFamily="34" charset="0"/>
                <a:cs typeface="Times New Roman" panose="02020603050405020304" pitchFamily="18" charset="0"/>
              </a:rPr>
              <a:t>i</a:t>
            </a:r>
            <a:r>
              <a:rPr lang="en-GB" sz="2400" kern="100" dirty="0" err="1">
                <a:effectLst/>
                <a:latin typeface="Times New Roman" panose="02020603050405020304" pitchFamily="18" charset="0"/>
                <a:ea typeface="Aptos" panose="020B0004020202020204" pitchFamily="34" charset="0"/>
                <a:cs typeface="Times New Roman" panose="02020603050405020304" pitchFamily="18" charset="0"/>
              </a:rPr>
              <a:t>tauts</a:t>
            </a:r>
            <a:r>
              <a:rPr lang="en-GB"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indent="0">
              <a:buNone/>
            </a:pPr>
            <a:endParaRPr lang="en-GB"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1700" dirty="0"/>
          </a:p>
        </p:txBody>
      </p:sp>
      <p:pic>
        <p:nvPicPr>
          <p:cNvPr id="5" name="Picture 4">
            <a:extLst>
              <a:ext uri="{FF2B5EF4-FFF2-40B4-BE49-F238E27FC236}">
                <a16:creationId xmlns:a16="http://schemas.microsoft.com/office/drawing/2014/main" id="{CD9BFB88-591A-8B7C-C873-C4C59F88D0BE}"/>
              </a:ext>
            </a:extLst>
          </p:cNvPr>
          <p:cNvPicPr>
            <a:picLocks noChangeAspect="1"/>
          </p:cNvPicPr>
          <p:nvPr/>
        </p:nvPicPr>
        <p:blipFill>
          <a:blip r:embed="rId3"/>
          <a:srcRect l="6466" r="49851" b="-1"/>
          <a:stretch/>
        </p:blipFill>
        <p:spPr>
          <a:xfrm>
            <a:off x="7886700" y="0"/>
            <a:ext cx="4305300"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8435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D8C0-C27C-1219-53F5-843A91B86D7C}"/>
              </a:ext>
            </a:extLst>
          </p:cNvPr>
          <p:cNvSpPr>
            <a:spLocks noGrp="1"/>
          </p:cNvSpPr>
          <p:nvPr>
            <p:ph type="title"/>
          </p:nvPr>
        </p:nvSpPr>
        <p:spPr>
          <a:xfrm>
            <a:off x="5868557" y="1138036"/>
            <a:ext cx="5444382" cy="1402470"/>
          </a:xfrm>
        </p:spPr>
        <p:txBody>
          <a:bodyPr anchor="t">
            <a:normAutofit/>
          </a:bodyPr>
          <a:lstStyle/>
          <a:p>
            <a:r>
              <a:rPr lang="en-US" sz="3200" dirty="0"/>
              <a:t> </a:t>
            </a:r>
          </a:p>
        </p:txBody>
      </p:sp>
      <p:pic>
        <p:nvPicPr>
          <p:cNvPr id="5" name="Picture 4" descr="Lone person stanging on misty jagged mountain">
            <a:extLst>
              <a:ext uri="{FF2B5EF4-FFF2-40B4-BE49-F238E27FC236}">
                <a16:creationId xmlns:a16="http://schemas.microsoft.com/office/drawing/2014/main" id="{C3BD8672-5A76-60D3-3B72-2C6A0D37848A}"/>
              </a:ext>
            </a:extLst>
          </p:cNvPr>
          <p:cNvPicPr>
            <a:picLocks noChangeAspect="1"/>
          </p:cNvPicPr>
          <p:nvPr/>
        </p:nvPicPr>
        <p:blipFill>
          <a:blip r:embed="rId3"/>
          <a:srcRect l="23078" r="23217"/>
          <a:stretch/>
        </p:blipFill>
        <p:spPr>
          <a:xfrm>
            <a:off x="0" y="10"/>
            <a:ext cx="3429000"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2FB25-16B4-934B-38B3-A4609D323053}"/>
              </a:ext>
            </a:extLst>
          </p:cNvPr>
          <p:cNvSpPr>
            <a:spLocks noGrp="1"/>
          </p:cNvSpPr>
          <p:nvPr>
            <p:ph idx="1"/>
          </p:nvPr>
        </p:nvSpPr>
        <p:spPr>
          <a:xfrm>
            <a:off x="3543300" y="996049"/>
            <a:ext cx="8278586" cy="5698661"/>
          </a:xfrm>
        </p:spPr>
        <p:txBody>
          <a:bodyPr>
            <a:normAutofit fontScale="55000" lnSpcReduction="20000"/>
          </a:bodyPr>
          <a:lstStyle/>
          <a:p>
            <a:pPr marL="0" indent="0">
              <a:buNone/>
            </a:pPr>
            <a:r>
              <a:rPr lang="en-GB" sz="4400" i="1" kern="100" dirty="0">
                <a:effectLst/>
                <a:latin typeface="Times New Roman" panose="02020603050405020304" pitchFamily="18" charset="0"/>
                <a:ea typeface="Aptos" panose="020B0004020202020204" pitchFamily="34" charset="0"/>
                <a:cs typeface="Times New Roman" panose="02020603050405020304" pitchFamily="18" charset="0"/>
              </a:rPr>
              <a:t>A woman is a complete creation. That’s the rib [taken out from Adam]. That's why I laugh, not that men are the strong sex and women are the weak one, but vice versa. Biologically, a man is weaker than a woman, although he may have more muscle power.(</a:t>
            </a:r>
            <a:r>
              <a:rPr lang="en-GB" sz="4400" kern="100" dirty="0">
                <a:effectLst/>
                <a:latin typeface="Times New Roman" panose="02020603050405020304" pitchFamily="18" charset="0"/>
                <a:ea typeface="Aptos" panose="020B0004020202020204" pitchFamily="34" charset="0"/>
                <a:cs typeface="Times New Roman" panose="02020603050405020304" pitchFamily="18" charset="0"/>
              </a:rPr>
              <a:t>Pastor </a:t>
            </a:r>
            <a:r>
              <a:rPr lang="en-GB" sz="4400" kern="100" dirty="0" err="1">
                <a:effectLst/>
                <a:latin typeface="Times New Roman" panose="02020603050405020304" pitchFamily="18" charset="0"/>
                <a:ea typeface="Aptos" panose="020B0004020202020204" pitchFamily="34" charset="0"/>
                <a:cs typeface="Times New Roman" panose="02020603050405020304" pitchFamily="18" charset="0"/>
              </a:rPr>
              <a:t>Tālis</a:t>
            </a:r>
            <a:r>
              <a:rPr lang="en-GB" sz="4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0" indent="0">
              <a:buNone/>
            </a:pPr>
            <a:endParaRPr lang="en-GB"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en-GB" sz="4400" i="1" kern="100" dirty="0">
                <a:effectLst/>
                <a:latin typeface="Times New Roman" panose="02020603050405020304" pitchFamily="18" charset="0"/>
                <a:ea typeface="Aptos" panose="020B0004020202020204" pitchFamily="34" charset="0"/>
                <a:cs typeface="Times New Roman" panose="02020603050405020304" pitchFamily="18" charset="0"/>
              </a:rPr>
              <a:t>God has established that a woman is the weaker sex, so God’ word speaks. God wanted to give birth to children through a woman. (..) God has put this tenderness in a woman and a man will never be able to take on this responsibility that God has put in a woman. Also to give birth to children. In any case, a woman spends at least nine months longer with a child than a man. That's like a minimum. And even after that... It cannot be the case, let us say, that a woman is given the same [means of] expression as a man. This is not the case. And it is precisely in our time and the time before that the emphasis is placed on the fact that a woman should be... I would not even say equal to a man, but I would even say superior to a man. The way I see it, the tendency is now for a woman to prove that she can do what men have done historically, with a higher quality, better, and so on</a:t>
            </a:r>
            <a:r>
              <a:rPr lang="en-GB" sz="4400" kern="100" dirty="0">
                <a:effectLst/>
                <a:latin typeface="Times New Roman" panose="02020603050405020304" pitchFamily="18" charset="0"/>
                <a:ea typeface="Aptos" panose="020B0004020202020204" pitchFamily="34" charset="0"/>
                <a:cs typeface="Times New Roman" panose="02020603050405020304" pitchFamily="18" charset="0"/>
              </a:rPr>
              <a:t>. (Pastor Toms)</a:t>
            </a:r>
          </a:p>
          <a:p>
            <a:pPr marL="0" indent="0">
              <a:buNone/>
            </a:pPr>
            <a:endParaRPr lang="en-GB" sz="11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GB" sz="11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38792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2145</TotalTime>
  <Words>1835</Words>
  <Application>Microsoft Macintosh PowerPoint</Application>
  <PresentationFormat>Widescreen</PresentationFormat>
  <Paragraphs>100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Times New Roman</vt:lpstr>
      <vt:lpstr>Office Theme</vt:lpstr>
      <vt:lpstr>Tenets of Neoconservatism: Biological and Theological Versions of Life and Gender in Latvian Evangelical Lutheran Church </vt:lpstr>
      <vt:lpstr>Nature in our culture</vt:lpstr>
      <vt:lpstr>“Sexual mythologies of everyday life”</vt:lpstr>
      <vt:lpstr>PowerPoint Presentation</vt:lpstr>
      <vt:lpstr>“Nature” backing up God in positioning women</vt:lpstr>
      <vt:lpstr> </vt:lpstr>
      <vt:lpstr> </vt:lpstr>
      <vt:lpstr>Male—female difference </vt:lpstr>
      <vt:lpstr> </vt:lpstr>
      <vt:lpstr>‘Natural’ family, mothers, and fathers</vt:lpstr>
      <vt:lpstr> </vt:lpstr>
      <vt:lpstr>Ambivalence of gendered division of labour and directionality of gender</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Aivita Putniņa</dc:creator>
  <cp:lastModifiedBy>Aivita Putniņa</cp:lastModifiedBy>
  <cp:revision>6</cp:revision>
  <dcterms:created xsi:type="dcterms:W3CDTF">2024-08-17T08:43:06Z</dcterms:created>
  <dcterms:modified xsi:type="dcterms:W3CDTF">2024-08-19T10:07:13Z</dcterms:modified>
</cp:coreProperties>
</file>