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58" r:id="rId4"/>
    <p:sldId id="301" r:id="rId5"/>
    <p:sldId id="259" r:id="rId6"/>
    <p:sldId id="287" r:id="rId7"/>
    <p:sldId id="290" r:id="rId8"/>
    <p:sldId id="305" r:id="rId9"/>
    <p:sldId id="288" r:id="rId10"/>
    <p:sldId id="283" r:id="rId11"/>
    <p:sldId id="302" r:id="rId12"/>
    <p:sldId id="294" r:id="rId13"/>
    <p:sldId id="289" r:id="rId14"/>
    <p:sldId id="307" r:id="rId15"/>
    <p:sldId id="308" r:id="rId16"/>
    <p:sldId id="300" r:id="rId17"/>
    <p:sldId id="303" r:id="rId18"/>
    <p:sldId id="280" r:id="rId19"/>
    <p:sldId id="284" r:id="rId20"/>
    <p:sldId id="281"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9D2511-61D8-469D-9C83-5007AFBB207C}" v="1" dt="2023-05-25T10:47:14.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vita Putniņa" userId="S::putnina@edu.lu.lv::5d5f49e9-17b5-4edc-a481-3ab7892c2941" providerId="AD" clId="Web-{F29D2511-61D8-469D-9C83-5007AFBB207C}"/>
    <pc:docChg chg="modSld">
      <pc:chgData name="Aivita Putniņa" userId="S::putnina@edu.lu.lv::5d5f49e9-17b5-4edc-a481-3ab7892c2941" providerId="AD" clId="Web-{F29D2511-61D8-469D-9C83-5007AFBB207C}" dt="2023-05-25T10:47:14.252" v="0"/>
      <pc:docMkLst>
        <pc:docMk/>
      </pc:docMkLst>
      <pc:sldChg chg="delSp">
        <pc:chgData name="Aivita Putniņa" userId="S::putnina@edu.lu.lv::5d5f49e9-17b5-4edc-a481-3ab7892c2941" providerId="AD" clId="Web-{F29D2511-61D8-469D-9C83-5007AFBB207C}" dt="2023-05-25T10:47:14.252" v="0"/>
        <pc:sldMkLst>
          <pc:docMk/>
          <pc:sldMk cId="863861519" sldId="256"/>
        </pc:sldMkLst>
        <pc:picChg chg="del">
          <ac:chgData name="Aivita Putniņa" userId="S::putnina@edu.lu.lv::5d5f49e9-17b5-4edc-a481-3ab7892c2941" providerId="AD" clId="Web-{F29D2511-61D8-469D-9C83-5007AFBB207C}" dt="2023-05-25T10:47:14.252" v="0"/>
          <ac:picMkLst>
            <pc:docMk/>
            <pc:sldMk cId="863861519" sldId="256"/>
            <ac:picMk id="7" creationId="{F0CCAF6D-A16C-B1F8-45AE-4C29B2751997}"/>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25BB7C-BA78-4E5C-8BD0-86EA9B2E91A6}"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7435AA6C-736F-4134-9DA1-8C476B545B75}">
      <dgm:prSet/>
      <dgm:spPr/>
      <dgm:t>
        <a:bodyPr/>
        <a:lstStyle/>
        <a:p>
          <a:r>
            <a:rPr lang="lv-LV" dirty="0"/>
            <a:t>Interpretējot dzimti</a:t>
          </a:r>
          <a:endParaRPr lang="en-US" dirty="0"/>
        </a:p>
      </dgm:t>
    </dgm:pt>
    <dgm:pt modelId="{DB834383-B123-4C56-934F-DA47F4F74278}" type="parTrans" cxnId="{CEB2028B-8707-4FE5-9598-1D3A73E7E00F}">
      <dgm:prSet/>
      <dgm:spPr/>
      <dgm:t>
        <a:bodyPr/>
        <a:lstStyle/>
        <a:p>
          <a:endParaRPr lang="en-US"/>
        </a:p>
      </dgm:t>
    </dgm:pt>
    <dgm:pt modelId="{513A630D-4D99-4B69-954A-9855A546435C}" type="sibTrans" cxnId="{CEB2028B-8707-4FE5-9598-1D3A73E7E00F}">
      <dgm:prSet/>
      <dgm:spPr/>
      <dgm:t>
        <a:bodyPr/>
        <a:lstStyle/>
        <a:p>
          <a:endParaRPr lang="en-US"/>
        </a:p>
      </dgm:t>
    </dgm:pt>
    <dgm:pt modelId="{490E2AC2-00C8-44AA-9573-A8A92E3B8A82}">
      <dgm:prSet/>
      <dgm:spPr/>
      <dgm:t>
        <a:bodyPr/>
        <a:lstStyle/>
        <a:p>
          <a:r>
            <a:rPr lang="lv-LV" dirty="0"/>
            <a:t>Varas jēdzienos balstītas attiecības </a:t>
          </a:r>
          <a:r>
            <a:rPr lang="lv-LV" dirty="0" err="1"/>
            <a:t>vs</a:t>
          </a:r>
          <a:r>
            <a:rPr lang="lv-LV" dirty="0"/>
            <a:t>. alternatīva interpretācija</a:t>
          </a:r>
          <a:endParaRPr lang="en-US" dirty="0"/>
        </a:p>
      </dgm:t>
    </dgm:pt>
    <dgm:pt modelId="{2FE0E9AF-ADCF-4E7E-A95D-58D0632FBA35}" type="parTrans" cxnId="{D7A355D5-2F8F-48DB-8A44-0EE56A2A4463}">
      <dgm:prSet/>
      <dgm:spPr/>
      <dgm:t>
        <a:bodyPr/>
        <a:lstStyle/>
        <a:p>
          <a:endParaRPr lang="en-US"/>
        </a:p>
      </dgm:t>
    </dgm:pt>
    <dgm:pt modelId="{FD72A152-3BA0-4830-B396-A80CDB7A291B}" type="sibTrans" cxnId="{D7A355D5-2F8F-48DB-8A44-0EE56A2A4463}">
      <dgm:prSet/>
      <dgm:spPr/>
      <dgm:t>
        <a:bodyPr/>
        <a:lstStyle/>
        <a:p>
          <a:endParaRPr lang="en-US"/>
        </a:p>
      </dgm:t>
    </dgm:pt>
    <dgm:pt modelId="{BCADD994-F003-4120-88B2-0C1B3DB3F47B}" type="pres">
      <dgm:prSet presAssocID="{0525BB7C-BA78-4E5C-8BD0-86EA9B2E91A6}" presName="vert0" presStyleCnt="0">
        <dgm:presLayoutVars>
          <dgm:dir/>
          <dgm:animOne val="branch"/>
          <dgm:animLvl val="lvl"/>
        </dgm:presLayoutVars>
      </dgm:prSet>
      <dgm:spPr/>
    </dgm:pt>
    <dgm:pt modelId="{A9186B18-296F-4463-A2D9-42462F552DF7}" type="pres">
      <dgm:prSet presAssocID="{7435AA6C-736F-4134-9DA1-8C476B545B75}" presName="thickLine" presStyleLbl="alignNode1" presStyleIdx="0" presStyleCnt="2"/>
      <dgm:spPr/>
    </dgm:pt>
    <dgm:pt modelId="{033A2C22-487E-4F1C-9E66-76B660DB86A6}" type="pres">
      <dgm:prSet presAssocID="{7435AA6C-736F-4134-9DA1-8C476B545B75}" presName="horz1" presStyleCnt="0"/>
      <dgm:spPr/>
    </dgm:pt>
    <dgm:pt modelId="{526FD662-9E0C-49D5-A9C3-74C65B580532}" type="pres">
      <dgm:prSet presAssocID="{7435AA6C-736F-4134-9DA1-8C476B545B75}" presName="tx1" presStyleLbl="revTx" presStyleIdx="0" presStyleCnt="2"/>
      <dgm:spPr/>
    </dgm:pt>
    <dgm:pt modelId="{65B65221-FBBB-4B88-ACEE-D6BF736E6662}" type="pres">
      <dgm:prSet presAssocID="{7435AA6C-736F-4134-9DA1-8C476B545B75}" presName="vert1" presStyleCnt="0"/>
      <dgm:spPr/>
    </dgm:pt>
    <dgm:pt modelId="{2AE9F2DA-4E3E-4B4A-B974-69C87796AC5A}" type="pres">
      <dgm:prSet presAssocID="{490E2AC2-00C8-44AA-9573-A8A92E3B8A82}" presName="thickLine" presStyleLbl="alignNode1" presStyleIdx="1" presStyleCnt="2"/>
      <dgm:spPr/>
    </dgm:pt>
    <dgm:pt modelId="{F566E823-2D58-4D0A-B74B-88596C0D2021}" type="pres">
      <dgm:prSet presAssocID="{490E2AC2-00C8-44AA-9573-A8A92E3B8A82}" presName="horz1" presStyleCnt="0"/>
      <dgm:spPr/>
    </dgm:pt>
    <dgm:pt modelId="{D122E00D-8040-4104-89AF-E16DA3E8D478}" type="pres">
      <dgm:prSet presAssocID="{490E2AC2-00C8-44AA-9573-A8A92E3B8A82}" presName="tx1" presStyleLbl="revTx" presStyleIdx="1" presStyleCnt="2"/>
      <dgm:spPr/>
    </dgm:pt>
    <dgm:pt modelId="{B2AE023F-D16E-4F40-92CD-FB6622AEF07E}" type="pres">
      <dgm:prSet presAssocID="{490E2AC2-00C8-44AA-9573-A8A92E3B8A82}" presName="vert1" presStyleCnt="0"/>
      <dgm:spPr/>
    </dgm:pt>
  </dgm:ptLst>
  <dgm:cxnLst>
    <dgm:cxn modelId="{3CF7F60F-988A-4ABA-AA38-3529D499C612}" type="presOf" srcId="{7435AA6C-736F-4134-9DA1-8C476B545B75}" destId="{526FD662-9E0C-49D5-A9C3-74C65B580532}" srcOrd="0" destOrd="0" presId="urn:microsoft.com/office/officeart/2008/layout/LinedList"/>
    <dgm:cxn modelId="{CEB2028B-8707-4FE5-9598-1D3A73E7E00F}" srcId="{0525BB7C-BA78-4E5C-8BD0-86EA9B2E91A6}" destId="{7435AA6C-736F-4134-9DA1-8C476B545B75}" srcOrd="0" destOrd="0" parTransId="{DB834383-B123-4C56-934F-DA47F4F74278}" sibTransId="{513A630D-4D99-4B69-954A-9855A546435C}"/>
    <dgm:cxn modelId="{A44BB091-9110-4C28-9EEC-52957C36D8D4}" type="presOf" srcId="{0525BB7C-BA78-4E5C-8BD0-86EA9B2E91A6}" destId="{BCADD994-F003-4120-88B2-0C1B3DB3F47B}" srcOrd="0" destOrd="0" presId="urn:microsoft.com/office/officeart/2008/layout/LinedList"/>
    <dgm:cxn modelId="{D7A355D5-2F8F-48DB-8A44-0EE56A2A4463}" srcId="{0525BB7C-BA78-4E5C-8BD0-86EA9B2E91A6}" destId="{490E2AC2-00C8-44AA-9573-A8A92E3B8A82}" srcOrd="1" destOrd="0" parTransId="{2FE0E9AF-ADCF-4E7E-A95D-58D0632FBA35}" sibTransId="{FD72A152-3BA0-4830-B396-A80CDB7A291B}"/>
    <dgm:cxn modelId="{1B3EEEF3-33C7-41AB-8287-15EA14CF68C1}" type="presOf" srcId="{490E2AC2-00C8-44AA-9573-A8A92E3B8A82}" destId="{D122E00D-8040-4104-89AF-E16DA3E8D478}" srcOrd="0" destOrd="0" presId="urn:microsoft.com/office/officeart/2008/layout/LinedList"/>
    <dgm:cxn modelId="{D2241994-9207-4611-8BF2-2FFA967F354A}" type="presParOf" srcId="{BCADD994-F003-4120-88B2-0C1B3DB3F47B}" destId="{A9186B18-296F-4463-A2D9-42462F552DF7}" srcOrd="0" destOrd="0" presId="urn:microsoft.com/office/officeart/2008/layout/LinedList"/>
    <dgm:cxn modelId="{8EF5768C-7B61-44B4-8289-A559E22B9452}" type="presParOf" srcId="{BCADD994-F003-4120-88B2-0C1B3DB3F47B}" destId="{033A2C22-487E-4F1C-9E66-76B660DB86A6}" srcOrd="1" destOrd="0" presId="urn:microsoft.com/office/officeart/2008/layout/LinedList"/>
    <dgm:cxn modelId="{B6196ABA-A30C-464F-BEE1-583A76B78AB7}" type="presParOf" srcId="{033A2C22-487E-4F1C-9E66-76B660DB86A6}" destId="{526FD662-9E0C-49D5-A9C3-74C65B580532}" srcOrd="0" destOrd="0" presId="urn:microsoft.com/office/officeart/2008/layout/LinedList"/>
    <dgm:cxn modelId="{86D12340-E094-4464-B5A5-567516DA13DC}" type="presParOf" srcId="{033A2C22-487E-4F1C-9E66-76B660DB86A6}" destId="{65B65221-FBBB-4B88-ACEE-D6BF736E6662}" srcOrd="1" destOrd="0" presId="urn:microsoft.com/office/officeart/2008/layout/LinedList"/>
    <dgm:cxn modelId="{BECDFC44-2E2B-4BB9-9BD6-54CD282B59F3}" type="presParOf" srcId="{BCADD994-F003-4120-88B2-0C1B3DB3F47B}" destId="{2AE9F2DA-4E3E-4B4A-B974-69C87796AC5A}" srcOrd="2" destOrd="0" presId="urn:microsoft.com/office/officeart/2008/layout/LinedList"/>
    <dgm:cxn modelId="{97F178F2-F1CD-4C60-9B24-C6E62319752E}" type="presParOf" srcId="{BCADD994-F003-4120-88B2-0C1B3DB3F47B}" destId="{F566E823-2D58-4D0A-B74B-88596C0D2021}" srcOrd="3" destOrd="0" presId="urn:microsoft.com/office/officeart/2008/layout/LinedList"/>
    <dgm:cxn modelId="{2062DBA8-F762-46CD-82F1-D6E9BF605E13}" type="presParOf" srcId="{F566E823-2D58-4D0A-B74B-88596C0D2021}" destId="{D122E00D-8040-4104-89AF-E16DA3E8D478}" srcOrd="0" destOrd="0" presId="urn:microsoft.com/office/officeart/2008/layout/LinedList"/>
    <dgm:cxn modelId="{DB706AC5-B8A1-4529-B004-FC3BDC3C57CF}" type="presParOf" srcId="{F566E823-2D58-4D0A-B74B-88596C0D2021}" destId="{B2AE023F-D16E-4F40-92CD-FB6622AEF07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01E877-DBA4-4C32-98A0-9743BAF8A61C}"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786030E1-30B6-424D-8AF2-C834D955035D}">
      <dgm:prSet/>
      <dgm:spPr/>
      <dgm:t>
        <a:bodyPr/>
        <a:lstStyle/>
        <a:p>
          <a:endParaRPr lang="en-US" dirty="0"/>
        </a:p>
      </dgm:t>
    </dgm:pt>
    <dgm:pt modelId="{F8D2FB06-B42D-4B85-BD91-FE15AB3E547F}" type="parTrans" cxnId="{802A8660-CFC2-41A8-93F8-B802D2F0CA0B}">
      <dgm:prSet/>
      <dgm:spPr/>
      <dgm:t>
        <a:bodyPr/>
        <a:lstStyle/>
        <a:p>
          <a:endParaRPr lang="en-US"/>
        </a:p>
      </dgm:t>
    </dgm:pt>
    <dgm:pt modelId="{86EE3BD7-EF33-47B2-94DA-F674AE991BD8}" type="sibTrans" cxnId="{802A8660-CFC2-41A8-93F8-B802D2F0CA0B}">
      <dgm:prSet/>
      <dgm:spPr/>
      <dgm:t>
        <a:bodyPr/>
        <a:lstStyle/>
        <a:p>
          <a:endParaRPr lang="en-US"/>
        </a:p>
      </dgm:t>
    </dgm:pt>
    <dgm:pt modelId="{A9421289-23BF-400E-8FE0-AB5DFAA56496}">
      <dgm:prSet/>
      <dgm:spPr/>
      <dgm:t>
        <a:bodyPr/>
        <a:lstStyle/>
        <a:p>
          <a:r>
            <a:rPr lang="lv-LV" dirty="0"/>
            <a:t>Kristīgās konfesijas piedalās politikas dienas kārtībā</a:t>
          </a:r>
          <a:endParaRPr lang="en-US" dirty="0"/>
        </a:p>
      </dgm:t>
    </dgm:pt>
    <dgm:pt modelId="{4D9237C9-DA03-46D1-9EBA-595B0199DD71}" type="parTrans" cxnId="{9873060C-9657-4AE5-9FA8-12BAC5A8291B}">
      <dgm:prSet/>
      <dgm:spPr/>
      <dgm:t>
        <a:bodyPr/>
        <a:lstStyle/>
        <a:p>
          <a:endParaRPr lang="en-US"/>
        </a:p>
      </dgm:t>
    </dgm:pt>
    <dgm:pt modelId="{5F722983-B578-4D9B-83E5-1E959BEC66BA}" type="sibTrans" cxnId="{9873060C-9657-4AE5-9FA8-12BAC5A8291B}">
      <dgm:prSet/>
      <dgm:spPr/>
      <dgm:t>
        <a:bodyPr/>
        <a:lstStyle/>
        <a:p>
          <a:endParaRPr lang="en-US"/>
        </a:p>
      </dgm:t>
    </dgm:pt>
    <dgm:pt modelId="{3468A846-82F3-41C9-BB0D-F5AC4D1541A7}">
      <dgm:prSet/>
      <dgm:spPr/>
      <dgm:t>
        <a:bodyPr/>
        <a:lstStyle/>
        <a:p>
          <a:r>
            <a:rPr lang="lv-LV" dirty="0"/>
            <a:t>- Pret Istanbulas konvencijas ratifikāciju</a:t>
          </a:r>
          <a:endParaRPr lang="en-US" dirty="0"/>
        </a:p>
      </dgm:t>
    </dgm:pt>
    <dgm:pt modelId="{CC730097-2DA6-41A3-AD21-CA9B2463DD03}" type="parTrans" cxnId="{C65111A3-8622-489C-BF8F-BED18A3E062A}">
      <dgm:prSet/>
      <dgm:spPr/>
      <dgm:t>
        <a:bodyPr/>
        <a:lstStyle/>
        <a:p>
          <a:endParaRPr lang="en-US"/>
        </a:p>
      </dgm:t>
    </dgm:pt>
    <dgm:pt modelId="{EDFBC645-FBC6-4A6C-93B4-207861058A30}" type="sibTrans" cxnId="{C65111A3-8622-489C-BF8F-BED18A3E062A}">
      <dgm:prSet/>
      <dgm:spPr/>
      <dgm:t>
        <a:bodyPr/>
        <a:lstStyle/>
        <a:p>
          <a:endParaRPr lang="en-US"/>
        </a:p>
      </dgm:t>
    </dgm:pt>
    <dgm:pt modelId="{1E828426-D8F1-4E47-8901-83779F9EE44A}">
      <dgm:prSet/>
      <dgm:spPr/>
      <dgm:t>
        <a:bodyPr/>
        <a:lstStyle/>
        <a:p>
          <a:r>
            <a:rPr lang="lv-LV" dirty="0"/>
            <a:t>- Par mazāk iekļaujošu ģimenes definīciju</a:t>
          </a:r>
          <a:endParaRPr lang="en-US" dirty="0"/>
        </a:p>
      </dgm:t>
    </dgm:pt>
    <dgm:pt modelId="{E869A929-AB9B-4525-8332-BD9BE54F8D47}" type="parTrans" cxnId="{1A170A45-7773-4AE4-95A2-261DD9233038}">
      <dgm:prSet/>
      <dgm:spPr/>
      <dgm:t>
        <a:bodyPr/>
        <a:lstStyle/>
        <a:p>
          <a:endParaRPr lang="en-US"/>
        </a:p>
      </dgm:t>
    </dgm:pt>
    <dgm:pt modelId="{1CB85C55-9C42-45CC-9447-FC96D1560D08}" type="sibTrans" cxnId="{1A170A45-7773-4AE4-95A2-261DD9233038}">
      <dgm:prSet/>
      <dgm:spPr/>
      <dgm:t>
        <a:bodyPr/>
        <a:lstStyle/>
        <a:p>
          <a:endParaRPr lang="en-US"/>
        </a:p>
      </dgm:t>
    </dgm:pt>
    <dgm:pt modelId="{0C6751D9-9F65-423B-B131-31846B83D901}" type="pres">
      <dgm:prSet presAssocID="{6301E877-DBA4-4C32-98A0-9743BAF8A61C}" presName="vert0" presStyleCnt="0">
        <dgm:presLayoutVars>
          <dgm:dir/>
          <dgm:animOne val="branch"/>
          <dgm:animLvl val="lvl"/>
        </dgm:presLayoutVars>
      </dgm:prSet>
      <dgm:spPr/>
    </dgm:pt>
    <dgm:pt modelId="{DEE5D0AE-1721-46C3-A03C-ACC1E88542A6}" type="pres">
      <dgm:prSet presAssocID="{786030E1-30B6-424D-8AF2-C834D955035D}" presName="thickLine" presStyleLbl="alignNode1" presStyleIdx="0" presStyleCnt="4"/>
      <dgm:spPr/>
    </dgm:pt>
    <dgm:pt modelId="{C44A4653-2DC3-418F-AC43-48BBE9877077}" type="pres">
      <dgm:prSet presAssocID="{786030E1-30B6-424D-8AF2-C834D955035D}" presName="horz1" presStyleCnt="0"/>
      <dgm:spPr/>
    </dgm:pt>
    <dgm:pt modelId="{789C9EF5-C100-44AD-83EA-0D8C3C21ABBE}" type="pres">
      <dgm:prSet presAssocID="{786030E1-30B6-424D-8AF2-C834D955035D}" presName="tx1" presStyleLbl="revTx" presStyleIdx="0" presStyleCnt="4"/>
      <dgm:spPr/>
    </dgm:pt>
    <dgm:pt modelId="{51993F7F-4D42-4FE5-B20D-2A0A7AB6D8B8}" type="pres">
      <dgm:prSet presAssocID="{786030E1-30B6-424D-8AF2-C834D955035D}" presName="vert1" presStyleCnt="0"/>
      <dgm:spPr/>
    </dgm:pt>
    <dgm:pt modelId="{7DB26938-7019-4F96-9D3B-EAD69F633B0E}" type="pres">
      <dgm:prSet presAssocID="{A9421289-23BF-400E-8FE0-AB5DFAA56496}" presName="thickLine" presStyleLbl="alignNode1" presStyleIdx="1" presStyleCnt="4"/>
      <dgm:spPr/>
    </dgm:pt>
    <dgm:pt modelId="{8EF35588-EC49-4DB7-8FAB-472578CA8B30}" type="pres">
      <dgm:prSet presAssocID="{A9421289-23BF-400E-8FE0-AB5DFAA56496}" presName="horz1" presStyleCnt="0"/>
      <dgm:spPr/>
    </dgm:pt>
    <dgm:pt modelId="{08284CA4-F6DF-49CA-BA69-93D538580510}" type="pres">
      <dgm:prSet presAssocID="{A9421289-23BF-400E-8FE0-AB5DFAA56496}" presName="tx1" presStyleLbl="revTx" presStyleIdx="1" presStyleCnt="4" custLinFactNeighborX="5048" custLinFactNeighborY="-90900"/>
      <dgm:spPr/>
    </dgm:pt>
    <dgm:pt modelId="{306685D9-6992-446E-8660-60F0ABAF4CA4}" type="pres">
      <dgm:prSet presAssocID="{A9421289-23BF-400E-8FE0-AB5DFAA56496}" presName="vert1" presStyleCnt="0"/>
      <dgm:spPr/>
    </dgm:pt>
    <dgm:pt modelId="{7582958D-8F29-406A-AC25-2D4ED7CB891E}" type="pres">
      <dgm:prSet presAssocID="{3468A846-82F3-41C9-BB0D-F5AC4D1541A7}" presName="thickLine" presStyleLbl="alignNode1" presStyleIdx="2" presStyleCnt="4"/>
      <dgm:spPr/>
    </dgm:pt>
    <dgm:pt modelId="{C25699CD-6085-437E-AC00-5C6D52435726}" type="pres">
      <dgm:prSet presAssocID="{3468A846-82F3-41C9-BB0D-F5AC4D1541A7}" presName="horz1" presStyleCnt="0"/>
      <dgm:spPr/>
    </dgm:pt>
    <dgm:pt modelId="{081FC54D-D89C-4571-876C-3D76DA0B0E5A}" type="pres">
      <dgm:prSet presAssocID="{3468A846-82F3-41C9-BB0D-F5AC4D1541A7}" presName="tx1" presStyleLbl="revTx" presStyleIdx="2" presStyleCnt="4" custLinFactNeighborX="-1753" custLinFactNeighborY="-98547"/>
      <dgm:spPr/>
    </dgm:pt>
    <dgm:pt modelId="{4755964A-7CF9-4ED7-86F6-D54AB56DEBE6}" type="pres">
      <dgm:prSet presAssocID="{3468A846-82F3-41C9-BB0D-F5AC4D1541A7}" presName="vert1" presStyleCnt="0"/>
      <dgm:spPr/>
    </dgm:pt>
    <dgm:pt modelId="{4BA7D1D0-C7FF-4F97-96A7-9202CD6158B4}" type="pres">
      <dgm:prSet presAssocID="{1E828426-D8F1-4E47-8901-83779F9EE44A}" presName="thickLine" presStyleLbl="alignNode1" presStyleIdx="3" presStyleCnt="4"/>
      <dgm:spPr/>
    </dgm:pt>
    <dgm:pt modelId="{46F89AF9-6C41-4F97-A2AD-312EBAF2479D}" type="pres">
      <dgm:prSet presAssocID="{1E828426-D8F1-4E47-8901-83779F9EE44A}" presName="horz1" presStyleCnt="0"/>
      <dgm:spPr/>
    </dgm:pt>
    <dgm:pt modelId="{451FDCDB-2CED-4B55-8C03-3ECBECE65B83}" type="pres">
      <dgm:prSet presAssocID="{1E828426-D8F1-4E47-8901-83779F9EE44A}" presName="tx1" presStyleLbl="revTx" presStyleIdx="3" presStyleCnt="4" custLinFactNeighborX="-530" custLinFactNeighborY="-95450"/>
      <dgm:spPr/>
    </dgm:pt>
    <dgm:pt modelId="{37347C32-C1A4-4368-B5ED-116502F6B66C}" type="pres">
      <dgm:prSet presAssocID="{1E828426-D8F1-4E47-8901-83779F9EE44A}" presName="vert1" presStyleCnt="0"/>
      <dgm:spPr/>
    </dgm:pt>
  </dgm:ptLst>
  <dgm:cxnLst>
    <dgm:cxn modelId="{A3524401-FF05-4CAC-A62F-ED647C34BE6A}" type="presOf" srcId="{1E828426-D8F1-4E47-8901-83779F9EE44A}" destId="{451FDCDB-2CED-4B55-8C03-3ECBECE65B83}" srcOrd="0" destOrd="0" presId="urn:microsoft.com/office/officeart/2008/layout/LinedList"/>
    <dgm:cxn modelId="{9873060C-9657-4AE5-9FA8-12BAC5A8291B}" srcId="{6301E877-DBA4-4C32-98A0-9743BAF8A61C}" destId="{A9421289-23BF-400E-8FE0-AB5DFAA56496}" srcOrd="1" destOrd="0" parTransId="{4D9237C9-DA03-46D1-9EBA-595B0199DD71}" sibTransId="{5F722983-B578-4D9B-83E5-1E959BEC66BA}"/>
    <dgm:cxn modelId="{F70F3012-9EE8-439B-B316-1BC91EBBFD74}" type="presOf" srcId="{6301E877-DBA4-4C32-98A0-9743BAF8A61C}" destId="{0C6751D9-9F65-423B-B131-31846B83D901}" srcOrd="0" destOrd="0" presId="urn:microsoft.com/office/officeart/2008/layout/LinedList"/>
    <dgm:cxn modelId="{8FA8DE2A-041A-4F0C-AB08-E8D22CADE78D}" type="presOf" srcId="{3468A846-82F3-41C9-BB0D-F5AC4D1541A7}" destId="{081FC54D-D89C-4571-876C-3D76DA0B0E5A}" srcOrd="0" destOrd="0" presId="urn:microsoft.com/office/officeart/2008/layout/LinedList"/>
    <dgm:cxn modelId="{802A8660-CFC2-41A8-93F8-B802D2F0CA0B}" srcId="{6301E877-DBA4-4C32-98A0-9743BAF8A61C}" destId="{786030E1-30B6-424D-8AF2-C834D955035D}" srcOrd="0" destOrd="0" parTransId="{F8D2FB06-B42D-4B85-BD91-FE15AB3E547F}" sibTransId="{86EE3BD7-EF33-47B2-94DA-F674AE991BD8}"/>
    <dgm:cxn modelId="{1A170A45-7773-4AE4-95A2-261DD9233038}" srcId="{6301E877-DBA4-4C32-98A0-9743BAF8A61C}" destId="{1E828426-D8F1-4E47-8901-83779F9EE44A}" srcOrd="3" destOrd="0" parTransId="{E869A929-AB9B-4525-8332-BD9BE54F8D47}" sibTransId="{1CB85C55-9C42-45CC-9447-FC96D1560D08}"/>
    <dgm:cxn modelId="{2730A154-DBD3-4492-A8D6-D7BEF8C81D6B}" type="presOf" srcId="{A9421289-23BF-400E-8FE0-AB5DFAA56496}" destId="{08284CA4-F6DF-49CA-BA69-93D538580510}" srcOrd="0" destOrd="0" presId="urn:microsoft.com/office/officeart/2008/layout/LinedList"/>
    <dgm:cxn modelId="{C65111A3-8622-489C-BF8F-BED18A3E062A}" srcId="{6301E877-DBA4-4C32-98A0-9743BAF8A61C}" destId="{3468A846-82F3-41C9-BB0D-F5AC4D1541A7}" srcOrd="2" destOrd="0" parTransId="{CC730097-2DA6-41A3-AD21-CA9B2463DD03}" sibTransId="{EDFBC645-FBC6-4A6C-93B4-207861058A30}"/>
    <dgm:cxn modelId="{7E3302EB-1618-4605-BC88-3DAF2E358107}" type="presOf" srcId="{786030E1-30B6-424D-8AF2-C834D955035D}" destId="{789C9EF5-C100-44AD-83EA-0D8C3C21ABBE}" srcOrd="0" destOrd="0" presId="urn:microsoft.com/office/officeart/2008/layout/LinedList"/>
    <dgm:cxn modelId="{0DBFACA3-02F2-4BCC-8724-B7EBC2DC03D4}" type="presParOf" srcId="{0C6751D9-9F65-423B-B131-31846B83D901}" destId="{DEE5D0AE-1721-46C3-A03C-ACC1E88542A6}" srcOrd="0" destOrd="0" presId="urn:microsoft.com/office/officeart/2008/layout/LinedList"/>
    <dgm:cxn modelId="{C44BB63D-5838-4E93-BFD9-63B936BF7BC2}" type="presParOf" srcId="{0C6751D9-9F65-423B-B131-31846B83D901}" destId="{C44A4653-2DC3-418F-AC43-48BBE9877077}" srcOrd="1" destOrd="0" presId="urn:microsoft.com/office/officeart/2008/layout/LinedList"/>
    <dgm:cxn modelId="{B5AB4E12-8465-425F-8CE4-470D40B4255B}" type="presParOf" srcId="{C44A4653-2DC3-418F-AC43-48BBE9877077}" destId="{789C9EF5-C100-44AD-83EA-0D8C3C21ABBE}" srcOrd="0" destOrd="0" presId="urn:microsoft.com/office/officeart/2008/layout/LinedList"/>
    <dgm:cxn modelId="{D9639C74-8A45-4EAD-B823-3F157E8D55F9}" type="presParOf" srcId="{C44A4653-2DC3-418F-AC43-48BBE9877077}" destId="{51993F7F-4D42-4FE5-B20D-2A0A7AB6D8B8}" srcOrd="1" destOrd="0" presId="urn:microsoft.com/office/officeart/2008/layout/LinedList"/>
    <dgm:cxn modelId="{19D85985-D59F-4CE4-B477-4AB160526D2B}" type="presParOf" srcId="{0C6751D9-9F65-423B-B131-31846B83D901}" destId="{7DB26938-7019-4F96-9D3B-EAD69F633B0E}" srcOrd="2" destOrd="0" presId="urn:microsoft.com/office/officeart/2008/layout/LinedList"/>
    <dgm:cxn modelId="{7DC48D74-AF90-485D-A6F3-B7991CEF7468}" type="presParOf" srcId="{0C6751D9-9F65-423B-B131-31846B83D901}" destId="{8EF35588-EC49-4DB7-8FAB-472578CA8B30}" srcOrd="3" destOrd="0" presId="urn:microsoft.com/office/officeart/2008/layout/LinedList"/>
    <dgm:cxn modelId="{2BF29409-26E5-4FBC-ACDC-1F1CF3DD0B17}" type="presParOf" srcId="{8EF35588-EC49-4DB7-8FAB-472578CA8B30}" destId="{08284CA4-F6DF-49CA-BA69-93D538580510}" srcOrd="0" destOrd="0" presId="urn:microsoft.com/office/officeart/2008/layout/LinedList"/>
    <dgm:cxn modelId="{309610A5-1FA6-4046-AC91-A600A6E59EA0}" type="presParOf" srcId="{8EF35588-EC49-4DB7-8FAB-472578CA8B30}" destId="{306685D9-6992-446E-8660-60F0ABAF4CA4}" srcOrd="1" destOrd="0" presId="urn:microsoft.com/office/officeart/2008/layout/LinedList"/>
    <dgm:cxn modelId="{AFCA76D1-FD6D-4B75-BDBB-67F151BBA49B}" type="presParOf" srcId="{0C6751D9-9F65-423B-B131-31846B83D901}" destId="{7582958D-8F29-406A-AC25-2D4ED7CB891E}" srcOrd="4" destOrd="0" presId="urn:microsoft.com/office/officeart/2008/layout/LinedList"/>
    <dgm:cxn modelId="{4A226D14-445C-4897-9C1A-A682FC6FFED9}" type="presParOf" srcId="{0C6751D9-9F65-423B-B131-31846B83D901}" destId="{C25699CD-6085-437E-AC00-5C6D52435726}" srcOrd="5" destOrd="0" presId="urn:microsoft.com/office/officeart/2008/layout/LinedList"/>
    <dgm:cxn modelId="{82A4953F-BBD5-4B16-A8D9-47FE80EC948F}" type="presParOf" srcId="{C25699CD-6085-437E-AC00-5C6D52435726}" destId="{081FC54D-D89C-4571-876C-3D76DA0B0E5A}" srcOrd="0" destOrd="0" presId="urn:microsoft.com/office/officeart/2008/layout/LinedList"/>
    <dgm:cxn modelId="{4F1B20D5-F087-4C0B-BCE1-FEF729FA4BA1}" type="presParOf" srcId="{C25699CD-6085-437E-AC00-5C6D52435726}" destId="{4755964A-7CF9-4ED7-86F6-D54AB56DEBE6}" srcOrd="1" destOrd="0" presId="urn:microsoft.com/office/officeart/2008/layout/LinedList"/>
    <dgm:cxn modelId="{FFF74A74-D3BC-4F6D-B18E-4BB53296E18E}" type="presParOf" srcId="{0C6751D9-9F65-423B-B131-31846B83D901}" destId="{4BA7D1D0-C7FF-4F97-96A7-9202CD6158B4}" srcOrd="6" destOrd="0" presId="urn:microsoft.com/office/officeart/2008/layout/LinedList"/>
    <dgm:cxn modelId="{8DFA322B-84FC-4635-B581-AF6137F7995E}" type="presParOf" srcId="{0C6751D9-9F65-423B-B131-31846B83D901}" destId="{46F89AF9-6C41-4F97-A2AD-312EBAF2479D}" srcOrd="7" destOrd="0" presId="urn:microsoft.com/office/officeart/2008/layout/LinedList"/>
    <dgm:cxn modelId="{E5915FCE-8D2F-428A-8D75-7EB37F6DBF80}" type="presParOf" srcId="{46F89AF9-6C41-4F97-A2AD-312EBAF2479D}" destId="{451FDCDB-2CED-4B55-8C03-3ECBECE65B83}" srcOrd="0" destOrd="0" presId="urn:microsoft.com/office/officeart/2008/layout/LinedList"/>
    <dgm:cxn modelId="{FDB8E798-1471-43AC-8CCC-1B0830774E0D}" type="presParOf" srcId="{46F89AF9-6C41-4F97-A2AD-312EBAF2479D}" destId="{37347C32-C1A4-4368-B5ED-116502F6B66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186B18-296F-4463-A2D9-42462F552DF7}">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6FD662-9E0C-49D5-A9C3-74C65B580532}">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120" tIns="198120" rIns="198120" bIns="198120" numCol="1" spcCol="1270" anchor="t" anchorCtr="0">
          <a:noAutofit/>
        </a:bodyPr>
        <a:lstStyle/>
        <a:p>
          <a:pPr marL="0" lvl="0" indent="0" algn="l" defTabSz="2311400">
            <a:lnSpc>
              <a:spcPct val="90000"/>
            </a:lnSpc>
            <a:spcBef>
              <a:spcPct val="0"/>
            </a:spcBef>
            <a:spcAft>
              <a:spcPct val="35000"/>
            </a:spcAft>
            <a:buNone/>
          </a:pPr>
          <a:r>
            <a:rPr lang="lv-LV" sz="5200" kern="1200" dirty="0"/>
            <a:t>Interpretējot dzimti</a:t>
          </a:r>
          <a:endParaRPr lang="en-US" sz="5200" kern="1200" dirty="0"/>
        </a:p>
      </dsp:txBody>
      <dsp:txXfrm>
        <a:off x="0" y="0"/>
        <a:ext cx="6900512" cy="2768070"/>
      </dsp:txXfrm>
    </dsp:sp>
    <dsp:sp modelId="{2AE9F2DA-4E3E-4B4A-B974-69C87796AC5A}">
      <dsp:nvSpPr>
        <dsp:cNvPr id="0" name=""/>
        <dsp:cNvSpPr/>
      </dsp:nvSpPr>
      <dsp:spPr>
        <a:xfrm>
          <a:off x="0" y="2768070"/>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22E00D-8040-4104-89AF-E16DA3E8D478}">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120" tIns="198120" rIns="198120" bIns="198120" numCol="1" spcCol="1270" anchor="t" anchorCtr="0">
          <a:noAutofit/>
        </a:bodyPr>
        <a:lstStyle/>
        <a:p>
          <a:pPr marL="0" lvl="0" indent="0" algn="l" defTabSz="2311400">
            <a:lnSpc>
              <a:spcPct val="90000"/>
            </a:lnSpc>
            <a:spcBef>
              <a:spcPct val="0"/>
            </a:spcBef>
            <a:spcAft>
              <a:spcPct val="35000"/>
            </a:spcAft>
            <a:buNone/>
          </a:pPr>
          <a:r>
            <a:rPr lang="lv-LV" sz="5200" kern="1200" dirty="0"/>
            <a:t>Varas jēdzienos balstītas attiecības </a:t>
          </a:r>
          <a:r>
            <a:rPr lang="lv-LV" sz="5200" kern="1200" dirty="0" err="1"/>
            <a:t>vs</a:t>
          </a:r>
          <a:r>
            <a:rPr lang="lv-LV" sz="5200" kern="1200" dirty="0"/>
            <a:t>. alternatīva interpretācija</a:t>
          </a:r>
          <a:endParaRPr lang="en-US" sz="5200" kern="1200" dirty="0"/>
        </a:p>
      </dsp:txBody>
      <dsp:txXfrm>
        <a:off x="0" y="2768070"/>
        <a:ext cx="6900512" cy="27680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E5D0AE-1721-46C3-A03C-ACC1E88542A6}">
      <dsp:nvSpPr>
        <dsp:cNvPr id="0" name=""/>
        <dsp:cNvSpPr/>
      </dsp:nvSpPr>
      <dsp:spPr>
        <a:xfrm>
          <a:off x="0" y="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9C9EF5-C100-44AD-83EA-0D8C3C21ABBE}">
      <dsp:nvSpPr>
        <dsp:cNvPr id="0" name=""/>
        <dsp:cNvSpPr/>
      </dsp:nvSpPr>
      <dsp:spPr>
        <a:xfrm>
          <a:off x="0" y="0"/>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endParaRPr lang="en-US" sz="3800" kern="1200" dirty="0"/>
        </a:p>
      </dsp:txBody>
      <dsp:txXfrm>
        <a:off x="0" y="0"/>
        <a:ext cx="6900512" cy="1384035"/>
      </dsp:txXfrm>
    </dsp:sp>
    <dsp:sp modelId="{7DB26938-7019-4F96-9D3B-EAD69F633B0E}">
      <dsp:nvSpPr>
        <dsp:cNvPr id="0" name=""/>
        <dsp:cNvSpPr/>
      </dsp:nvSpPr>
      <dsp:spPr>
        <a:xfrm>
          <a:off x="0" y="138403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284CA4-F6DF-49CA-BA69-93D538580510}">
      <dsp:nvSpPr>
        <dsp:cNvPr id="0" name=""/>
        <dsp:cNvSpPr/>
      </dsp:nvSpPr>
      <dsp:spPr>
        <a:xfrm>
          <a:off x="0" y="125947"/>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lv-LV" sz="3800" kern="1200" dirty="0"/>
            <a:t>Kristīgās konfesijas piedalās politikas dienas kārtībā</a:t>
          </a:r>
          <a:endParaRPr lang="en-US" sz="3800" kern="1200" dirty="0"/>
        </a:p>
      </dsp:txBody>
      <dsp:txXfrm>
        <a:off x="0" y="125947"/>
        <a:ext cx="6900512" cy="1384035"/>
      </dsp:txXfrm>
    </dsp:sp>
    <dsp:sp modelId="{7582958D-8F29-406A-AC25-2D4ED7CB891E}">
      <dsp:nvSpPr>
        <dsp:cNvPr id="0" name=""/>
        <dsp:cNvSpPr/>
      </dsp:nvSpPr>
      <dsp:spPr>
        <a:xfrm>
          <a:off x="0" y="2768070"/>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1FC54D-D89C-4571-876C-3D76DA0B0E5A}">
      <dsp:nvSpPr>
        <dsp:cNvPr id="0" name=""/>
        <dsp:cNvSpPr/>
      </dsp:nvSpPr>
      <dsp:spPr>
        <a:xfrm>
          <a:off x="0" y="1404145"/>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lv-LV" sz="3800" kern="1200" dirty="0"/>
            <a:t>- Pret Istanbulas konvencijas ratifikāciju</a:t>
          </a:r>
          <a:endParaRPr lang="en-US" sz="3800" kern="1200" dirty="0"/>
        </a:p>
      </dsp:txBody>
      <dsp:txXfrm>
        <a:off x="0" y="1404145"/>
        <a:ext cx="6900512" cy="1384035"/>
      </dsp:txXfrm>
    </dsp:sp>
    <dsp:sp modelId="{4BA7D1D0-C7FF-4F97-96A7-9202CD6158B4}">
      <dsp:nvSpPr>
        <dsp:cNvPr id="0" name=""/>
        <dsp:cNvSpPr/>
      </dsp:nvSpPr>
      <dsp:spPr>
        <a:xfrm>
          <a:off x="0" y="415210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1FDCDB-2CED-4B55-8C03-3ECBECE65B83}">
      <dsp:nvSpPr>
        <dsp:cNvPr id="0" name=""/>
        <dsp:cNvSpPr/>
      </dsp:nvSpPr>
      <dsp:spPr>
        <a:xfrm>
          <a:off x="0" y="2831044"/>
          <a:ext cx="6900512"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lv-LV" sz="3800" kern="1200" dirty="0"/>
            <a:t>- Par mazāk iekļaujošu ģimenes definīciju</a:t>
          </a:r>
          <a:endParaRPr lang="en-US" sz="3800" kern="1200" dirty="0"/>
        </a:p>
      </dsp:txBody>
      <dsp:txXfrm>
        <a:off x="0" y="2831044"/>
        <a:ext cx="6900512" cy="138403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850A-FD06-1E51-AFD4-3A383038A9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65DECFE-13DC-307E-F4C6-7A84805F0A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60CBD19-AC0D-FEBE-A4AC-EE91D183E455}"/>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5" name="Footer Placeholder 4">
            <a:extLst>
              <a:ext uri="{FF2B5EF4-FFF2-40B4-BE49-F238E27FC236}">
                <a16:creationId xmlns:a16="http://schemas.microsoft.com/office/drawing/2014/main" id="{1BB3678C-F525-3ABE-0DDC-52ACE1F204D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18C025-6668-0213-937C-041B08769CAA}"/>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3212983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1A58D-6433-3FB2-5F7E-AA4AEB4A36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7E08CD-785A-D124-EC39-8D4B52644D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B99202-1061-5E7C-4D8D-EAC939FB50F0}"/>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5" name="Footer Placeholder 4">
            <a:extLst>
              <a:ext uri="{FF2B5EF4-FFF2-40B4-BE49-F238E27FC236}">
                <a16:creationId xmlns:a16="http://schemas.microsoft.com/office/drawing/2014/main" id="{0978A8F7-4C65-0324-3955-60D4AB7EC8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C42CA8-F248-0BF6-0680-298F8954D3D1}"/>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2597402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26954-1E3C-3DFD-29CD-6352C458E2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844D5D-85D4-39B8-7EB9-1A119C2E3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3FC476-4B58-12EF-531E-161CC3816D90}"/>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5" name="Footer Placeholder 4">
            <a:extLst>
              <a:ext uri="{FF2B5EF4-FFF2-40B4-BE49-F238E27FC236}">
                <a16:creationId xmlns:a16="http://schemas.microsoft.com/office/drawing/2014/main" id="{BD1BFE6B-5FD5-47BD-4929-9CF3EE8860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8F79CC-217B-25D7-ABB5-5C3A3FEA51B4}"/>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2229768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C6A2-ABED-6A0D-1AAF-750A87C825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0F374EA-29C8-5D86-7B48-8FA79D5138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F0AFC3-67C1-AA10-1669-3B885A98A063}"/>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5" name="Footer Placeholder 4">
            <a:extLst>
              <a:ext uri="{FF2B5EF4-FFF2-40B4-BE49-F238E27FC236}">
                <a16:creationId xmlns:a16="http://schemas.microsoft.com/office/drawing/2014/main" id="{C18DB659-0D00-D102-0D6C-1F3A0713D2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BC5841-A9B0-AA99-EB19-C0E5A3A23529}"/>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1733113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65E49-C6D2-CDAC-E7FB-7786EA6D45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27E33FD-834D-203E-80A2-EAF338E31A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33F6ED-75A7-043D-A806-59C2B77DE17F}"/>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5" name="Footer Placeholder 4">
            <a:extLst>
              <a:ext uri="{FF2B5EF4-FFF2-40B4-BE49-F238E27FC236}">
                <a16:creationId xmlns:a16="http://schemas.microsoft.com/office/drawing/2014/main" id="{BD7111C8-0964-EF1A-94CC-49CA8B6A98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841254-6194-6DF2-40DE-1A7429F9740E}"/>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82594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16CE-319F-AC85-0D83-B55BE7C6A5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AE693E-BCE9-0EEA-337D-68FEC7E03B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F9401F-7025-72E6-38B1-B84A39D67B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3E636C9-A8B7-E82E-B603-4FC8E512C8A3}"/>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6" name="Footer Placeholder 5">
            <a:extLst>
              <a:ext uri="{FF2B5EF4-FFF2-40B4-BE49-F238E27FC236}">
                <a16:creationId xmlns:a16="http://schemas.microsoft.com/office/drawing/2014/main" id="{DE1E79DE-5829-985A-876A-4BA36A7AF6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F33F46-CACB-6C9A-F0EB-D4AD378C9778}"/>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347821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5FEA6-E264-131C-C428-438940623DD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6A3B31-5AF8-C2BB-2F64-7390E6711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31CD85-F42B-9FA3-78FF-6E4302B26D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8B03521-B288-6470-3182-207278FC68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BC720-5D47-C6CF-25E1-CFBB5221EE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56F71AD-8AEF-B5B4-23FC-63C369155816}"/>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8" name="Footer Placeholder 7">
            <a:extLst>
              <a:ext uri="{FF2B5EF4-FFF2-40B4-BE49-F238E27FC236}">
                <a16:creationId xmlns:a16="http://schemas.microsoft.com/office/drawing/2014/main" id="{00BA7574-D802-02DE-2DE7-77AF8FB0932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7C549B8-656E-870F-DBC6-9062F0FB6BD5}"/>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4208634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EFB9-08C0-5DDB-33B3-9C8457E089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54EFEA-E6B1-EEBF-582C-60622399EA47}"/>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4" name="Footer Placeholder 3">
            <a:extLst>
              <a:ext uri="{FF2B5EF4-FFF2-40B4-BE49-F238E27FC236}">
                <a16:creationId xmlns:a16="http://schemas.microsoft.com/office/drawing/2014/main" id="{BD994B26-0856-1363-10DA-D871A1A0284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5F42625-B380-122A-B24C-954A2AEF3006}"/>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858251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03B5AD-B859-B3A7-265E-529772815078}"/>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3" name="Footer Placeholder 2">
            <a:extLst>
              <a:ext uri="{FF2B5EF4-FFF2-40B4-BE49-F238E27FC236}">
                <a16:creationId xmlns:a16="http://schemas.microsoft.com/office/drawing/2014/main" id="{81B0EFFE-AAE7-08B1-08FF-3559FE59B37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1E0E90F-D828-7E50-B088-ABF7B548057D}"/>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98739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0413E-4F0E-81E3-BA94-52FBD280B2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12DD39-E5BE-4A10-9BF5-9365892A60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F44D777-E5F7-B73C-30D0-93008A2A0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56F9AB-40E2-CAFE-4272-6C69EFB61F9E}"/>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6" name="Footer Placeholder 5">
            <a:extLst>
              <a:ext uri="{FF2B5EF4-FFF2-40B4-BE49-F238E27FC236}">
                <a16:creationId xmlns:a16="http://schemas.microsoft.com/office/drawing/2014/main" id="{6E7FEB3C-D070-BDDB-4609-631DE6737C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40186F-8E52-1D5B-65E0-0477288B2BFE}"/>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3801931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D3BE4-A469-05F4-0E8A-0103932256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7C2056-4727-22CF-0F41-9FD728C65F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AF1D828-05E2-7378-659D-62D51D0FE3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EB232E-BEE8-2BD2-AFB7-8C211B8B3603}"/>
              </a:ext>
            </a:extLst>
          </p:cNvPr>
          <p:cNvSpPr>
            <a:spLocks noGrp="1"/>
          </p:cNvSpPr>
          <p:nvPr>
            <p:ph type="dt" sz="half" idx="10"/>
          </p:nvPr>
        </p:nvSpPr>
        <p:spPr/>
        <p:txBody>
          <a:bodyPr/>
          <a:lstStyle/>
          <a:p>
            <a:fld id="{755A70AA-8397-43E5-8C5E-479D6A80A858}" type="datetimeFigureOut">
              <a:rPr lang="en-GB" smtClean="0"/>
              <a:t>25/05/2023</a:t>
            </a:fld>
            <a:endParaRPr lang="en-GB"/>
          </a:p>
        </p:txBody>
      </p:sp>
      <p:sp>
        <p:nvSpPr>
          <p:cNvPr id="6" name="Footer Placeholder 5">
            <a:extLst>
              <a:ext uri="{FF2B5EF4-FFF2-40B4-BE49-F238E27FC236}">
                <a16:creationId xmlns:a16="http://schemas.microsoft.com/office/drawing/2014/main" id="{62B969AC-59FE-1C99-668C-66963A0015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F9D09B-0815-715B-C3A6-8DA20ACE19BB}"/>
              </a:ext>
            </a:extLst>
          </p:cNvPr>
          <p:cNvSpPr>
            <a:spLocks noGrp="1"/>
          </p:cNvSpPr>
          <p:nvPr>
            <p:ph type="sldNum" sz="quarter" idx="12"/>
          </p:nvPr>
        </p:nvSpPr>
        <p:spPr/>
        <p:txBody>
          <a:bodyPr/>
          <a:lstStyle/>
          <a:p>
            <a:fld id="{714E2B9D-60C3-4D73-9069-D026C9207E1C}" type="slidenum">
              <a:rPr lang="en-GB" smtClean="0"/>
              <a:t>‹#›</a:t>
            </a:fld>
            <a:endParaRPr lang="en-GB"/>
          </a:p>
        </p:txBody>
      </p:sp>
    </p:spTree>
    <p:extLst>
      <p:ext uri="{BB962C8B-B14F-4D97-AF65-F5344CB8AC3E}">
        <p14:creationId xmlns:p14="http://schemas.microsoft.com/office/powerpoint/2010/main" val="18174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33B2D0-0FEF-181D-1AE9-9DAB9921A6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BFE8F4-8528-9E38-D273-00676F120B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EFFD37-6C77-1F34-69C6-1B8F55F3DA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5A70AA-8397-43E5-8C5E-479D6A80A858}" type="datetimeFigureOut">
              <a:rPr lang="en-GB" smtClean="0"/>
              <a:t>25/05/2023</a:t>
            </a:fld>
            <a:endParaRPr lang="en-GB"/>
          </a:p>
        </p:txBody>
      </p:sp>
      <p:sp>
        <p:nvSpPr>
          <p:cNvPr id="5" name="Footer Placeholder 4">
            <a:extLst>
              <a:ext uri="{FF2B5EF4-FFF2-40B4-BE49-F238E27FC236}">
                <a16:creationId xmlns:a16="http://schemas.microsoft.com/office/drawing/2014/main" id="{BCF5F136-08D6-C0F0-74AA-F26FCA91E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921D2CA-D71D-CC98-D695-9006B560BC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E2B9D-60C3-4D73-9069-D026C9207E1C}" type="slidenum">
              <a:rPr lang="en-GB" smtClean="0"/>
              <a:t>‹#›</a:t>
            </a:fld>
            <a:endParaRPr lang="en-GB"/>
          </a:p>
        </p:txBody>
      </p:sp>
    </p:spTree>
    <p:extLst>
      <p:ext uri="{BB962C8B-B14F-4D97-AF65-F5344CB8AC3E}">
        <p14:creationId xmlns:p14="http://schemas.microsoft.com/office/powerpoint/2010/main" val="2173205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B5765-4B9F-3C44-0CDB-BD447FC64C1A}"/>
              </a:ext>
            </a:extLst>
          </p:cNvPr>
          <p:cNvSpPr>
            <a:spLocks noGrp="1"/>
          </p:cNvSpPr>
          <p:nvPr>
            <p:ph type="ctrTitle"/>
          </p:nvPr>
        </p:nvSpPr>
        <p:spPr/>
        <p:txBody>
          <a:bodyPr>
            <a:noAutofit/>
          </a:bodyPr>
          <a:lstStyle/>
          <a:p>
            <a:r>
              <a:rPr lang="en-GB" sz="4800" b="1" dirty="0" err="1">
                <a:solidFill>
                  <a:schemeClr val="accent1">
                    <a:lumMod val="75000"/>
                  </a:schemeClr>
                </a:solidFill>
              </a:rPr>
              <a:t>Dzimumu</a:t>
            </a:r>
            <a:r>
              <a:rPr lang="en-GB" sz="4800" b="1" dirty="0">
                <a:solidFill>
                  <a:schemeClr val="accent1">
                    <a:lumMod val="75000"/>
                  </a:schemeClr>
                </a:solidFill>
              </a:rPr>
              <a:t> </a:t>
            </a:r>
            <a:r>
              <a:rPr lang="en-GB" sz="4800" b="1" dirty="0" err="1">
                <a:solidFill>
                  <a:schemeClr val="accent1">
                    <a:lumMod val="75000"/>
                  </a:schemeClr>
                </a:solidFill>
              </a:rPr>
              <a:t>līdztiesība</a:t>
            </a:r>
            <a:r>
              <a:rPr lang="en-GB" sz="4800" b="1" dirty="0">
                <a:solidFill>
                  <a:schemeClr val="accent1">
                    <a:lumMod val="75000"/>
                  </a:schemeClr>
                </a:solidFill>
              </a:rPr>
              <a:t> </a:t>
            </a:r>
            <a:r>
              <a:rPr lang="en-GB" sz="4800" b="1" dirty="0" err="1">
                <a:solidFill>
                  <a:schemeClr val="accent1">
                    <a:lumMod val="75000"/>
                  </a:schemeClr>
                </a:solidFill>
              </a:rPr>
              <a:t>vai</a:t>
            </a:r>
            <a:r>
              <a:rPr lang="en-GB" sz="4800" b="1" dirty="0">
                <a:solidFill>
                  <a:schemeClr val="accent1">
                    <a:lumMod val="75000"/>
                  </a:schemeClr>
                </a:solidFill>
              </a:rPr>
              <a:t> </a:t>
            </a:r>
            <a:r>
              <a:rPr lang="en-GB" sz="4800" b="1" dirty="0" err="1">
                <a:solidFill>
                  <a:schemeClr val="accent1">
                    <a:lumMod val="75000"/>
                  </a:schemeClr>
                </a:solidFill>
              </a:rPr>
              <a:t>taisnīgums</a:t>
            </a:r>
            <a:r>
              <a:rPr lang="en-GB" sz="4800" b="1" dirty="0">
                <a:solidFill>
                  <a:schemeClr val="accent1">
                    <a:lumMod val="75000"/>
                  </a:schemeClr>
                </a:solidFill>
              </a:rPr>
              <a:t>?  </a:t>
            </a:r>
            <a:r>
              <a:rPr lang="en-GB" sz="4800" b="1" dirty="0" err="1">
                <a:solidFill>
                  <a:schemeClr val="accent1">
                    <a:lumMod val="75000"/>
                  </a:schemeClr>
                </a:solidFill>
              </a:rPr>
              <a:t>Attiecībās</a:t>
            </a:r>
            <a:r>
              <a:rPr lang="en-GB" sz="4800" b="1" dirty="0">
                <a:solidFill>
                  <a:schemeClr val="accent1">
                    <a:lumMod val="75000"/>
                  </a:schemeClr>
                </a:solidFill>
              </a:rPr>
              <a:t> </a:t>
            </a:r>
            <a:r>
              <a:rPr lang="en-GB" sz="4800" b="1" dirty="0" err="1">
                <a:solidFill>
                  <a:schemeClr val="accent1">
                    <a:lumMod val="75000"/>
                  </a:schemeClr>
                </a:solidFill>
              </a:rPr>
              <a:t>balstīta</a:t>
            </a:r>
            <a:r>
              <a:rPr lang="en-GB" sz="4800" b="1" dirty="0">
                <a:solidFill>
                  <a:schemeClr val="accent1">
                    <a:lumMod val="75000"/>
                  </a:schemeClr>
                </a:solidFill>
              </a:rPr>
              <a:t> </a:t>
            </a:r>
            <a:r>
              <a:rPr lang="en-GB" sz="4800" b="1" dirty="0" err="1">
                <a:solidFill>
                  <a:schemeClr val="accent1">
                    <a:lumMod val="75000"/>
                  </a:schemeClr>
                </a:solidFill>
              </a:rPr>
              <a:t>autnomijas</a:t>
            </a:r>
            <a:r>
              <a:rPr lang="en-GB" sz="4800" b="1" dirty="0">
                <a:solidFill>
                  <a:schemeClr val="accent1">
                    <a:lumMod val="75000"/>
                  </a:schemeClr>
                </a:solidFill>
              </a:rPr>
              <a:t> </a:t>
            </a:r>
            <a:r>
              <a:rPr lang="en-GB" sz="4800" b="1" dirty="0" err="1">
                <a:solidFill>
                  <a:schemeClr val="accent1">
                    <a:lumMod val="75000"/>
                  </a:schemeClr>
                </a:solidFill>
              </a:rPr>
              <a:t>izpratne</a:t>
            </a:r>
            <a:r>
              <a:rPr lang="en-GB" sz="4800" b="1" dirty="0">
                <a:solidFill>
                  <a:schemeClr val="accent1">
                    <a:lumMod val="75000"/>
                  </a:schemeClr>
                </a:solidFill>
              </a:rPr>
              <a:t> </a:t>
            </a:r>
            <a:r>
              <a:rPr lang="en-GB" sz="4800" b="1" dirty="0" err="1">
                <a:solidFill>
                  <a:schemeClr val="accent1">
                    <a:lumMod val="75000"/>
                  </a:schemeClr>
                </a:solidFill>
              </a:rPr>
              <a:t>Latvijas</a:t>
            </a:r>
            <a:r>
              <a:rPr lang="en-GB" sz="4800" b="1" dirty="0">
                <a:solidFill>
                  <a:schemeClr val="accent1">
                    <a:lumMod val="75000"/>
                  </a:schemeClr>
                </a:solidFill>
              </a:rPr>
              <a:t> </a:t>
            </a:r>
            <a:r>
              <a:rPr lang="en-GB" sz="4800" b="1" dirty="0" err="1">
                <a:solidFill>
                  <a:schemeClr val="accent1">
                    <a:lumMod val="75000"/>
                  </a:schemeClr>
                </a:solidFill>
              </a:rPr>
              <a:t>ticīgo</a:t>
            </a:r>
            <a:r>
              <a:rPr lang="en-GB" sz="4800" b="1" dirty="0">
                <a:solidFill>
                  <a:schemeClr val="accent1">
                    <a:lumMod val="75000"/>
                  </a:schemeClr>
                </a:solidFill>
              </a:rPr>
              <a:t> </a:t>
            </a:r>
            <a:r>
              <a:rPr lang="en-GB" sz="4800" b="1" dirty="0" err="1">
                <a:solidFill>
                  <a:schemeClr val="accent1">
                    <a:lumMod val="75000"/>
                  </a:schemeClr>
                </a:solidFill>
              </a:rPr>
              <a:t>sieviešu</a:t>
            </a:r>
            <a:r>
              <a:rPr lang="en-GB" sz="4800" b="1" dirty="0">
                <a:solidFill>
                  <a:schemeClr val="accent1">
                    <a:lumMod val="75000"/>
                  </a:schemeClr>
                </a:solidFill>
              </a:rPr>
              <a:t> </a:t>
            </a:r>
            <a:r>
              <a:rPr lang="en-GB" sz="4800" b="1" dirty="0" err="1">
                <a:solidFill>
                  <a:schemeClr val="accent1">
                    <a:lumMod val="75000"/>
                  </a:schemeClr>
                </a:solidFill>
              </a:rPr>
              <a:t>vidū</a:t>
            </a:r>
            <a:endParaRPr lang="en-GB" sz="4800" b="1" dirty="0">
              <a:solidFill>
                <a:schemeClr val="accent1">
                  <a:lumMod val="75000"/>
                </a:schemeClr>
              </a:solidFill>
            </a:endParaRPr>
          </a:p>
        </p:txBody>
      </p:sp>
      <p:sp>
        <p:nvSpPr>
          <p:cNvPr id="3" name="Subtitle 2">
            <a:extLst>
              <a:ext uri="{FF2B5EF4-FFF2-40B4-BE49-F238E27FC236}">
                <a16:creationId xmlns:a16="http://schemas.microsoft.com/office/drawing/2014/main" id="{042CD8AD-3347-68D7-B4F5-0EDAA40C468E}"/>
              </a:ext>
            </a:extLst>
          </p:cNvPr>
          <p:cNvSpPr>
            <a:spLocks noGrp="1"/>
          </p:cNvSpPr>
          <p:nvPr>
            <p:ph type="subTitle" idx="1"/>
          </p:nvPr>
        </p:nvSpPr>
        <p:spPr/>
        <p:txBody>
          <a:bodyPr/>
          <a:lstStyle/>
          <a:p>
            <a:r>
              <a:rPr lang="lv-LV" dirty="0"/>
              <a:t>Aivita Putniņa, Latvijas Universitāte, SZF</a:t>
            </a:r>
            <a:endParaRPr lang="en-GB" dirty="0"/>
          </a:p>
        </p:txBody>
      </p:sp>
      <p:pic>
        <p:nvPicPr>
          <p:cNvPr id="6" name="Picture 5">
            <a:extLst>
              <a:ext uri="{FF2B5EF4-FFF2-40B4-BE49-F238E27FC236}">
                <a16:creationId xmlns:a16="http://schemas.microsoft.com/office/drawing/2014/main" id="{693F5BB9-7243-469D-5060-D0E7E048544A}"/>
              </a:ext>
            </a:extLst>
          </p:cNvPr>
          <p:cNvPicPr>
            <a:picLocks noChangeAspect="1"/>
          </p:cNvPicPr>
          <p:nvPr/>
        </p:nvPicPr>
        <p:blipFill>
          <a:blip r:embed="rId2"/>
          <a:stretch>
            <a:fillRect/>
          </a:stretch>
        </p:blipFill>
        <p:spPr>
          <a:xfrm>
            <a:off x="8193323" y="5065677"/>
            <a:ext cx="3181514" cy="1339919"/>
          </a:xfrm>
          <a:prstGeom prst="rect">
            <a:avLst/>
          </a:prstGeom>
        </p:spPr>
      </p:pic>
      <p:pic>
        <p:nvPicPr>
          <p:cNvPr id="9" name="Picture 8">
            <a:extLst>
              <a:ext uri="{FF2B5EF4-FFF2-40B4-BE49-F238E27FC236}">
                <a16:creationId xmlns:a16="http://schemas.microsoft.com/office/drawing/2014/main" id="{B4C6D493-218C-26F3-9EB4-98C6345A0BE1}"/>
              </a:ext>
            </a:extLst>
          </p:cNvPr>
          <p:cNvPicPr>
            <a:picLocks noChangeAspect="1"/>
          </p:cNvPicPr>
          <p:nvPr/>
        </p:nvPicPr>
        <p:blipFill>
          <a:blip r:embed="rId3"/>
          <a:stretch>
            <a:fillRect/>
          </a:stretch>
        </p:blipFill>
        <p:spPr>
          <a:xfrm>
            <a:off x="3837861" y="5241898"/>
            <a:ext cx="3073558" cy="1168460"/>
          </a:xfrm>
          <a:prstGeom prst="rect">
            <a:avLst/>
          </a:prstGeom>
        </p:spPr>
      </p:pic>
    </p:spTree>
    <p:extLst>
      <p:ext uri="{BB962C8B-B14F-4D97-AF65-F5344CB8AC3E}">
        <p14:creationId xmlns:p14="http://schemas.microsoft.com/office/powerpoint/2010/main" val="863861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0D4494-7F7B-F65F-1FA2-A7E5FA6C647A}"/>
              </a:ext>
            </a:extLst>
          </p:cNvPr>
          <p:cNvSpPr>
            <a:spLocks noGrp="1"/>
          </p:cNvSpPr>
          <p:nvPr>
            <p:ph type="title"/>
          </p:nvPr>
        </p:nvSpPr>
        <p:spPr>
          <a:xfrm>
            <a:off x="838200" y="365125"/>
            <a:ext cx="10515600" cy="1325563"/>
          </a:xfrm>
        </p:spPr>
        <p:txBody>
          <a:bodyPr>
            <a:normAutofit/>
          </a:bodyPr>
          <a:lstStyle/>
          <a:p>
            <a:r>
              <a:rPr lang="lv-LV" sz="5400"/>
              <a:t>Pretrunu nogludināšana</a:t>
            </a:r>
            <a:endParaRPr lang="en-GB" sz="5400"/>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30059C9-C2D4-B63B-B88D-A098E47DC97B}"/>
              </a:ext>
            </a:extLst>
          </p:cNvPr>
          <p:cNvSpPr>
            <a:spLocks noGrp="1"/>
          </p:cNvSpPr>
          <p:nvPr>
            <p:ph idx="1"/>
          </p:nvPr>
        </p:nvSpPr>
        <p:spPr>
          <a:xfrm>
            <a:off x="838200" y="1929384"/>
            <a:ext cx="10515600" cy="4251960"/>
          </a:xfrm>
        </p:spPr>
        <p:txBody>
          <a:bodyPr>
            <a:normAutofit/>
          </a:bodyPr>
          <a:lstStyle/>
          <a:p>
            <a:r>
              <a:rPr lang="en-GB" sz="2200"/>
              <a:t>Instit</a:t>
            </a:r>
            <a:r>
              <a:rPr lang="lv-LV" sz="2200"/>
              <a:t>ūcijas</a:t>
            </a:r>
            <a:r>
              <a:rPr lang="en-GB" sz="2200"/>
              <a:t> vs. </a:t>
            </a:r>
            <a:r>
              <a:rPr lang="lv-LV" sz="2200"/>
              <a:t>garīgā</a:t>
            </a:r>
            <a:r>
              <a:rPr lang="en-GB" sz="2200"/>
              <a:t> t</a:t>
            </a:r>
            <a:r>
              <a:rPr lang="lv-LV" sz="2200"/>
              <a:t>eoloģija</a:t>
            </a:r>
            <a:r>
              <a:rPr lang="en-GB" sz="2200"/>
              <a:t>: </a:t>
            </a:r>
            <a:endParaRPr lang="lv-LV" sz="2200"/>
          </a:p>
          <a:p>
            <a:pPr marL="0" indent="0">
              <a:buNone/>
            </a:pPr>
            <a:r>
              <a:rPr lang="lv-LV" sz="2200" i="1"/>
              <a:t>Baznīcā jau ir tik daudz piemēru tai līdztiesībā, ka, piemēram, pareizticīgā baznīcā ir, nu tā es kaut kur lasīju, ka apmēram puse uz pusi ir vīriešu svētie un sieviešu svētie. Nemaz nerunājot pa Dievmāti, ko baznīca paceļ augstāk par visiem eņģeļiem un erceņģeļiem.(</a:t>
            </a:r>
            <a:r>
              <a:rPr lang="en-GB" sz="2200" i="1"/>
              <a:t>Santa</a:t>
            </a:r>
            <a:r>
              <a:rPr lang="lv-LV" sz="2200" i="1"/>
              <a:t>, 54, pareizticīgā)</a:t>
            </a:r>
          </a:p>
          <a:p>
            <a:pPr marL="0" indent="0">
              <a:buNone/>
            </a:pPr>
            <a:endParaRPr lang="lv-LV" sz="2200" i="1"/>
          </a:p>
          <a:p>
            <a:pPr marL="0" indent="0">
              <a:buNone/>
            </a:pPr>
            <a:r>
              <a:rPr lang="lv-LV" sz="2200" i="1"/>
              <a:t>Jā, oficiālā pozīcija ir tāda, un droši vien medaļai ir divas puses. Man ir jāpieņem tā viena, kura šobrīd nokrīt tā, un jāpieņem otra, kura nokrīt otrā reizē citādi. Nu, tā.</a:t>
            </a:r>
          </a:p>
          <a:p>
            <a:pPr marL="0" indent="0">
              <a:buNone/>
            </a:pPr>
            <a:r>
              <a:rPr lang="en-GB" sz="2200" i="1"/>
              <a:t> (Sarmīte, 75, </a:t>
            </a:r>
            <a:r>
              <a:rPr lang="lv-LV" sz="2200" i="1"/>
              <a:t>luterāne</a:t>
            </a:r>
            <a:r>
              <a:rPr lang="en-GB" sz="2200" i="1"/>
              <a:t>)</a:t>
            </a:r>
          </a:p>
          <a:p>
            <a:pPr marL="0" indent="0">
              <a:buNone/>
            </a:pPr>
            <a:endParaRPr lang="en-GB" sz="2200" i="1"/>
          </a:p>
          <a:p>
            <a:pPr marL="0" indent="0">
              <a:buNone/>
            </a:pPr>
            <a:endParaRPr lang="en-GB" sz="2200"/>
          </a:p>
        </p:txBody>
      </p:sp>
    </p:spTree>
    <p:extLst>
      <p:ext uri="{BB962C8B-B14F-4D97-AF65-F5344CB8AC3E}">
        <p14:creationId xmlns:p14="http://schemas.microsoft.com/office/powerpoint/2010/main" val="1660686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9B611A-C9AB-6487-389E-197A69EAE9E4}"/>
              </a:ext>
            </a:extLst>
          </p:cNvPr>
          <p:cNvSpPr>
            <a:spLocks noGrp="1"/>
          </p:cNvSpPr>
          <p:nvPr>
            <p:ph type="title"/>
          </p:nvPr>
        </p:nvSpPr>
        <p:spPr>
          <a:xfrm>
            <a:off x="838200" y="365125"/>
            <a:ext cx="10515600" cy="1325563"/>
          </a:xfrm>
        </p:spPr>
        <p:txBody>
          <a:bodyPr>
            <a:normAutofit/>
          </a:bodyPr>
          <a:lstStyle/>
          <a:p>
            <a:r>
              <a:rPr lang="lv-LV" sz="5400"/>
              <a:t> </a:t>
            </a:r>
            <a:endParaRPr lang="en-GB"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362033C-DC44-4CF2-1D11-71F31AB01B64}"/>
              </a:ext>
            </a:extLst>
          </p:cNvPr>
          <p:cNvSpPr>
            <a:spLocks noGrp="1"/>
          </p:cNvSpPr>
          <p:nvPr>
            <p:ph idx="1"/>
          </p:nvPr>
        </p:nvSpPr>
        <p:spPr>
          <a:xfrm>
            <a:off x="838200" y="1929384"/>
            <a:ext cx="10515600" cy="4251960"/>
          </a:xfrm>
        </p:spPr>
        <p:txBody>
          <a:bodyPr>
            <a:normAutofit/>
          </a:bodyPr>
          <a:lstStyle/>
          <a:p>
            <a:pPr marL="0" indent="0">
              <a:buNone/>
            </a:pPr>
            <a:r>
              <a:rPr lang="lv-LV" sz="2200" i="1"/>
              <a:t>M: Vai Jūsu reliģija atbalsta dzimumu līdztiesību?</a:t>
            </a:r>
          </a:p>
          <a:p>
            <a:pPr marL="0" indent="0">
              <a:buNone/>
            </a:pPr>
            <a:r>
              <a:rPr lang="lv-LV" sz="2200" i="1"/>
              <a:t>I: Relatīvi. Man liekas, vārdos – jā, darbos – mazāk. Man šķiet, ka tur ir pretrunīgas nostājas, kas, no vienas puses, uzsver vīrieša pārākumu vai pat vīrieša lielāku tuvumu Dievam, kas jau, man liekas, ir pavisam aizskaroši, bet, no otras puses, ir tā mīlestības mācība, kas tieši uzsver visu cilvēku vienlīdzību Dieva priekšā. Līdz ar to man liekas, ka tur ir sava veida pretruna, un kaut kādā ziņā tas ir baznīcas līderu un ticīgo pašu rokās – kā iegrozīt šīs lietas. </a:t>
            </a:r>
          </a:p>
          <a:p>
            <a:pPr marL="0" indent="0">
              <a:buNone/>
            </a:pPr>
            <a:r>
              <a:rPr lang="lv-LV" sz="2200" i="1"/>
              <a:t>(Dina, 22, katoliete)</a:t>
            </a:r>
            <a:endParaRPr lang="en-GB" sz="2200" i="1"/>
          </a:p>
          <a:p>
            <a:endParaRPr lang="en-GB" sz="2200"/>
          </a:p>
        </p:txBody>
      </p:sp>
    </p:spTree>
    <p:extLst>
      <p:ext uri="{BB962C8B-B14F-4D97-AF65-F5344CB8AC3E}">
        <p14:creationId xmlns:p14="http://schemas.microsoft.com/office/powerpoint/2010/main" val="3038136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3062F-2785-6C9F-A71C-6E3EE648EF17}"/>
              </a:ext>
            </a:extLst>
          </p:cNvPr>
          <p:cNvSpPr>
            <a:spLocks noGrp="1"/>
          </p:cNvSpPr>
          <p:nvPr>
            <p:ph type="title"/>
          </p:nvPr>
        </p:nvSpPr>
        <p:spPr>
          <a:xfrm>
            <a:off x="838200" y="365125"/>
            <a:ext cx="10515600" cy="1325563"/>
          </a:xfrm>
        </p:spPr>
        <p:txBody>
          <a:bodyPr>
            <a:normAutofit/>
          </a:bodyPr>
          <a:lstStyle/>
          <a:p>
            <a:r>
              <a:rPr lang="lv-LV" sz="5400" dirty="0"/>
              <a:t>Vienlīdzība caur Dieva žēlastību</a:t>
            </a:r>
            <a:endParaRPr lang="en-GB" sz="5400" dirty="0"/>
          </a:p>
        </p:txBody>
      </p:sp>
      <p:sp>
        <p:nvSpPr>
          <p:cNvPr id="3" name="Content Placeholder 2">
            <a:extLst>
              <a:ext uri="{FF2B5EF4-FFF2-40B4-BE49-F238E27FC236}">
                <a16:creationId xmlns:a16="http://schemas.microsoft.com/office/drawing/2014/main" id="{80F6402E-CF2D-C5F3-5343-5CB721615784}"/>
              </a:ext>
            </a:extLst>
          </p:cNvPr>
          <p:cNvSpPr>
            <a:spLocks noGrp="1"/>
          </p:cNvSpPr>
          <p:nvPr>
            <p:ph idx="1"/>
          </p:nvPr>
        </p:nvSpPr>
        <p:spPr>
          <a:xfrm>
            <a:off x="838200" y="1929384"/>
            <a:ext cx="10515600" cy="4251960"/>
          </a:xfrm>
        </p:spPr>
        <p:txBody>
          <a:bodyPr>
            <a:normAutofit/>
          </a:bodyPr>
          <a:lstStyle/>
          <a:p>
            <a:r>
              <a:rPr lang="lv-LV" sz="1900" dirty="0">
                <a:effectLst/>
                <a:latin typeface="Times New Roman" panose="02020603050405020304" pitchFamily="18" charset="0"/>
                <a:ea typeface="Times New Roman" panose="02020603050405020304" pitchFamily="18" charset="0"/>
                <a:cs typeface="Times New Roman" panose="02020603050405020304" pitchFamily="18" charset="0"/>
              </a:rPr>
              <a:t>Ticības praktizēšana maina noteikumus dzīvē:</a:t>
            </a:r>
            <a:endParaRPr lang="en-GB"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Nu,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teiksim</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protams</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mani</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vairāk</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uzrunā</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Jaunā</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Derība</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nevis</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Vecā</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Derība</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Un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tas</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kur</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atklājas</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Dieva</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tāda</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nu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žēlsirdība</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nevis</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taisnīgums</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GB" sz="1900" i="1" dirty="0" err="1">
                <a:effectLst/>
                <a:latin typeface="Times New Roman" panose="02020603050405020304" pitchFamily="18" charset="0"/>
                <a:ea typeface="Times New Roman" panose="02020603050405020304" pitchFamily="18" charset="0"/>
                <a:cs typeface="Times New Roman" panose="02020603050405020304" pitchFamily="18" charset="0"/>
              </a:rPr>
              <a:t>ja</a:t>
            </a:r>
            <a:r>
              <a:rPr lang="en-GB" sz="19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9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1900" i="1" dirty="0"/>
              <a:t>(Aira, 34, katoliete)</a:t>
            </a:r>
          </a:p>
          <a:p>
            <a:pPr marL="0" indent="0">
              <a:buNone/>
            </a:pPr>
            <a:r>
              <a:rPr lang="lv-LV" sz="1900" i="1" dirty="0">
                <a:effectLst/>
                <a:latin typeface="Calibri" panose="020F0502020204030204" pitchFamily="34" charset="0"/>
                <a:ea typeface="Calibri" panose="020F0502020204030204" pitchFamily="34" charset="0"/>
                <a:cs typeface="Times New Roman" panose="02020603050405020304" pitchFamily="18" charset="0"/>
              </a:rPr>
              <a:t>Mēs arī visādi veidā mēdzam izdomāt, ka mēs esam varenāki par to otru. Un, jā, tā ir tāds attieksmes jautājums. Jo mēs būsim.. Jo mēs būsim garīgāki izauguši, pilnvērtīgāki, jo mums lielāks zināšanu līmenis būs, un jo mēs vairāk spēsim uz cilvēku skatīties ar toleranci, ar cieņu, es domāju, ka tad tas dabiski veidosies - tā bet tad, kad mums ir.. Man liekas, ka par līdzvērtību nevar iet runa tad, kad ir sajūta, ka jācīnās par varu. Tikko, ja būs cīņa par varu, tad nekad pat ne starp sievietēm, ne starp vīriešiem, ne starp vīriešiem un sievietēm, nekad nebūs līdzvērtība. Jā. Tolerance, cieņa, nu.</a:t>
            </a:r>
            <a:r>
              <a:rPr lang="en-GB" sz="1900" i="1" dirty="0">
                <a:effectLst/>
                <a:latin typeface="Calibri" panose="020F0502020204030204" pitchFamily="34" charset="0"/>
                <a:ea typeface="Calibri" panose="020F0502020204030204" pitchFamily="34" charset="0"/>
                <a:cs typeface="Times New Roman" panose="02020603050405020304" pitchFamily="18" charset="0"/>
              </a:rPr>
              <a:t>. (</a:t>
            </a:r>
            <a:r>
              <a:rPr lang="en-GB" sz="1900" i="1" dirty="0" err="1">
                <a:effectLst/>
                <a:latin typeface="Calibri" panose="020F0502020204030204" pitchFamily="34" charset="0"/>
                <a:ea typeface="Calibri" panose="020F0502020204030204" pitchFamily="34" charset="0"/>
                <a:cs typeface="Times New Roman" panose="02020603050405020304" pitchFamily="18" charset="0"/>
              </a:rPr>
              <a:t>Solvita</a:t>
            </a:r>
            <a:r>
              <a:rPr lang="en-GB" sz="1900" i="1" dirty="0">
                <a:effectLst/>
                <a:latin typeface="Calibri" panose="020F0502020204030204" pitchFamily="34" charset="0"/>
                <a:ea typeface="Calibri" panose="020F0502020204030204" pitchFamily="34" charset="0"/>
                <a:cs typeface="Times New Roman" panose="02020603050405020304" pitchFamily="18" charset="0"/>
              </a:rPr>
              <a:t>, 42, </a:t>
            </a:r>
            <a:r>
              <a:rPr lang="lv-LV" sz="1900" i="1" dirty="0">
                <a:effectLst/>
                <a:latin typeface="Calibri" panose="020F0502020204030204" pitchFamily="34" charset="0"/>
                <a:ea typeface="Calibri" panose="020F0502020204030204" pitchFamily="34" charset="0"/>
                <a:cs typeface="Times New Roman" panose="02020603050405020304" pitchFamily="18" charset="0"/>
              </a:rPr>
              <a:t>luterāne</a:t>
            </a:r>
            <a:r>
              <a:rPr lang="en-GB" sz="1900" i="1"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lv-LV" sz="1900" i="1" dirty="0">
                <a:effectLst/>
                <a:ea typeface="Times New Roman" panose="02020603050405020304" pitchFamily="18" charset="0"/>
                <a:cs typeface="Times New Roman" panose="02020603050405020304" pitchFamily="18" charset="0"/>
              </a:rPr>
              <a:t>Man liekas, ka lietas tik ātri nemainās. Ja iestrādes jau ir bijušas, ka nebūs sievietei baznīcā kalpot, un ka tas tikko ir uzņēmis </a:t>
            </a:r>
            <a:r>
              <a:rPr lang="lv-LV" sz="1900" i="1" dirty="0" err="1">
                <a:effectLst/>
                <a:ea typeface="Times New Roman" panose="02020603050405020304" pitchFamily="18" charset="0"/>
                <a:cs typeface="Times New Roman" panose="02020603050405020304" pitchFamily="18" charset="0"/>
              </a:rPr>
              <a:t>apgriezienus</a:t>
            </a:r>
            <a:r>
              <a:rPr lang="lv-LV" sz="1900" i="1" dirty="0">
                <a:effectLst/>
                <a:ea typeface="Times New Roman" panose="02020603050405020304" pitchFamily="18" charset="0"/>
                <a:cs typeface="Times New Roman" panose="02020603050405020304" pitchFamily="18" charset="0"/>
              </a:rPr>
              <a:t>, tad diez vai tas pēc inerces </a:t>
            </a:r>
            <a:r>
              <a:rPr lang="lv-LV" sz="1900" i="1" dirty="0" err="1">
                <a:effectLst/>
                <a:ea typeface="Times New Roman" panose="02020603050405020304" pitchFamily="18" charset="0"/>
                <a:cs typeface="Times New Roman" panose="02020603050405020304" pitchFamily="18" charset="0"/>
              </a:rPr>
              <a:t>būz</a:t>
            </a:r>
            <a:r>
              <a:rPr lang="lv-LV" sz="1900" i="1" dirty="0">
                <a:effectLst/>
                <a:ea typeface="Times New Roman" panose="02020603050405020304" pitchFamily="18" charset="0"/>
                <a:cs typeface="Times New Roman" panose="02020603050405020304" pitchFamily="18" charset="0"/>
              </a:rPr>
              <a:t> uzreiz vienā dienā pateikts. Būs jāpaiet ļoti ilgiem gadiem, manuprāt. Tur būs jānāk Kristus apgaismībai, lai saprastu, tiešām globāli, lai saprastu, ka abi dzimumi vienlīdzīgi var kalpot baznīcā.</a:t>
            </a:r>
            <a:r>
              <a:rPr lang="en-GB" sz="1900" i="1" dirty="0">
                <a:effectLst/>
                <a:ea typeface="Times New Roman" panose="02020603050405020304" pitchFamily="18" charset="0"/>
                <a:cs typeface="Times New Roman" panose="02020603050405020304" pitchFamily="18" charset="0"/>
              </a:rPr>
              <a:t>(Arnita, 59, </a:t>
            </a:r>
            <a:r>
              <a:rPr lang="lv-LV" sz="1900" i="1" dirty="0">
                <a:ea typeface="Times New Roman" panose="02020603050405020304" pitchFamily="18" charset="0"/>
                <a:cs typeface="Times New Roman" panose="02020603050405020304" pitchFamily="18" charset="0"/>
              </a:rPr>
              <a:t>luterāne</a:t>
            </a:r>
            <a:r>
              <a:rPr lang="en-GB" sz="1900" i="1" dirty="0">
                <a:effectLst/>
                <a:ea typeface="Times New Roman" panose="02020603050405020304" pitchFamily="18" charset="0"/>
                <a:cs typeface="Times New Roman" panose="02020603050405020304" pitchFamily="18" charset="0"/>
              </a:rPr>
              <a:t>)</a:t>
            </a:r>
            <a:endParaRPr lang="en-GB" sz="1900" i="1" dirty="0"/>
          </a:p>
        </p:txBody>
      </p:sp>
    </p:spTree>
    <p:extLst>
      <p:ext uri="{BB962C8B-B14F-4D97-AF65-F5344CB8AC3E}">
        <p14:creationId xmlns:p14="http://schemas.microsoft.com/office/powerpoint/2010/main" val="1355307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AD9348-7EE8-C3E9-1515-53788B31C689}"/>
              </a:ext>
            </a:extLst>
          </p:cNvPr>
          <p:cNvSpPr>
            <a:spLocks noGrp="1"/>
          </p:cNvSpPr>
          <p:nvPr>
            <p:ph type="title"/>
          </p:nvPr>
        </p:nvSpPr>
        <p:spPr>
          <a:xfrm>
            <a:off x="838200" y="365125"/>
            <a:ext cx="10515600" cy="1325563"/>
          </a:xfrm>
        </p:spPr>
        <p:txBody>
          <a:bodyPr>
            <a:normAutofit/>
          </a:bodyPr>
          <a:lstStyle/>
          <a:p>
            <a:r>
              <a:rPr lang="lv-LV" sz="4600"/>
              <a:t>Vienlīdzības sasniegšanas garīgās stratēģijas</a:t>
            </a:r>
            <a:endParaRPr lang="en-GB" sz="4600"/>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E4BF30-D71B-F7EB-B47B-CA33B3131F06}"/>
              </a:ext>
            </a:extLst>
          </p:cNvPr>
          <p:cNvSpPr>
            <a:spLocks noGrp="1"/>
          </p:cNvSpPr>
          <p:nvPr>
            <p:ph idx="1"/>
          </p:nvPr>
        </p:nvSpPr>
        <p:spPr>
          <a:xfrm>
            <a:off x="838200" y="1929384"/>
            <a:ext cx="10515600" cy="4251960"/>
          </a:xfrm>
        </p:spPr>
        <p:txBody>
          <a:bodyPr>
            <a:normAutofit/>
          </a:bodyPr>
          <a:lstStyle/>
          <a:p>
            <a:r>
              <a:rPr lang="lv-LV" sz="2200" dirty="0"/>
              <a:t>Caur attiecībām ar Dievu</a:t>
            </a:r>
          </a:p>
          <a:p>
            <a:pPr marL="0" indent="0">
              <a:buNone/>
            </a:pPr>
            <a:r>
              <a:rPr lang="lv-LV" sz="2200" i="1" dirty="0"/>
              <a:t> </a:t>
            </a:r>
            <a:r>
              <a:rPr lang="lv-LV" sz="2200" i="1" dirty="0" err="1"/>
              <a:t>VēI</a:t>
            </a:r>
            <a:r>
              <a:rPr lang="lv-LV" sz="2200" i="1" dirty="0"/>
              <a:t> jo vairāk baznīcā mēs vispār mēģinām, ja ir kaut kāda tāda situācija, palūdzamies un padomājam. Un tad kaut ko pasakām, uzreiz nelecam uz nažiem, ja kaut kas nepatīk. Es vispār lasot rakstus, tos [baznīcas] tēvu, var redzēt, cik daudz brīvības Dievs cilvēkam ir iedevis. Es nemaz neatdalu to cilvēku no sevis. </a:t>
            </a:r>
          </a:p>
          <a:p>
            <a:pPr marL="0" indent="0">
              <a:buNone/>
            </a:pPr>
            <a:r>
              <a:rPr lang="lv-LV" sz="2200" i="1" dirty="0"/>
              <a:t>(</a:t>
            </a:r>
            <a:r>
              <a:rPr lang="en-GB" sz="2200" i="1" dirty="0"/>
              <a:t>L</a:t>
            </a:r>
            <a:r>
              <a:rPr lang="lv-LV" sz="2200" i="1" dirty="0"/>
              <a:t>i</a:t>
            </a:r>
            <a:r>
              <a:rPr lang="en-GB" sz="2200" i="1" dirty="0"/>
              <a:t>di</a:t>
            </a:r>
            <a:r>
              <a:rPr lang="lv-LV" sz="2200" i="1" dirty="0"/>
              <a:t>j</a:t>
            </a:r>
            <a:r>
              <a:rPr lang="en-GB" sz="2200" i="1" dirty="0"/>
              <a:t>a</a:t>
            </a:r>
            <a:r>
              <a:rPr lang="lv-LV" sz="2200" i="1" dirty="0"/>
              <a:t>, 60, pareizticīgā)</a:t>
            </a:r>
            <a:endParaRPr lang="en-GB" sz="2200" i="1" dirty="0"/>
          </a:p>
          <a:p>
            <a:r>
              <a:rPr lang="lv-LV" sz="2200" dirty="0"/>
              <a:t>Izvairīšanās no  vērtējuma =&gt; neveidojas vienota sieviešu pozīcija</a:t>
            </a:r>
          </a:p>
          <a:p>
            <a:endParaRPr lang="en-GB" sz="2200" dirty="0"/>
          </a:p>
          <a:p>
            <a:pPr marL="0" indent="0">
              <a:buNone/>
            </a:pPr>
            <a:endParaRPr lang="en-GB" sz="2200" dirty="0"/>
          </a:p>
        </p:txBody>
      </p:sp>
    </p:spTree>
    <p:extLst>
      <p:ext uri="{BB962C8B-B14F-4D97-AF65-F5344CB8AC3E}">
        <p14:creationId xmlns:p14="http://schemas.microsoft.com/office/powerpoint/2010/main" val="2527789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82B5-A18C-5C18-D0E7-8EB13F3EDCA9}"/>
              </a:ext>
            </a:extLst>
          </p:cNvPr>
          <p:cNvSpPr>
            <a:spLocks noGrp="1"/>
          </p:cNvSpPr>
          <p:nvPr>
            <p:ph type="title"/>
          </p:nvPr>
        </p:nvSpPr>
        <p:spPr>
          <a:xfrm>
            <a:off x="838200" y="365125"/>
            <a:ext cx="10515600" cy="1325563"/>
          </a:xfrm>
        </p:spPr>
        <p:txBody>
          <a:bodyPr>
            <a:normAutofit/>
          </a:bodyPr>
          <a:lstStyle/>
          <a:p>
            <a:r>
              <a:rPr lang="en-GB" sz="5400"/>
              <a:t>Divas taisn</a:t>
            </a:r>
            <a:r>
              <a:rPr lang="lv-LV" sz="5400"/>
              <a:t>īguma izpratnes</a:t>
            </a:r>
            <a:endParaRPr lang="en-GB" sz="5400"/>
          </a:p>
        </p:txBody>
      </p:sp>
      <p:sp>
        <p:nvSpPr>
          <p:cNvPr id="3" name="Content Placeholder 2">
            <a:extLst>
              <a:ext uri="{FF2B5EF4-FFF2-40B4-BE49-F238E27FC236}">
                <a16:creationId xmlns:a16="http://schemas.microsoft.com/office/drawing/2014/main" id="{AD0C5BEF-5379-1558-1590-CD660C724156}"/>
              </a:ext>
            </a:extLst>
          </p:cNvPr>
          <p:cNvSpPr>
            <a:spLocks noGrp="1"/>
          </p:cNvSpPr>
          <p:nvPr>
            <p:ph idx="1"/>
          </p:nvPr>
        </p:nvSpPr>
        <p:spPr>
          <a:xfrm>
            <a:off x="838200" y="1929384"/>
            <a:ext cx="10515600" cy="4251960"/>
          </a:xfrm>
        </p:spPr>
        <p:txBody>
          <a:bodyPr>
            <a:normAutofit/>
          </a:bodyPr>
          <a:lstStyle/>
          <a:p>
            <a:r>
              <a:rPr lang="lv-LV" sz="2200"/>
              <a:t>Hierarhiju un mistiskās pieredzes sakrālā maiņa atjauno taisnīgumu, mistisko pieredzi, kas ir visizplatītākā pareizticīgo vidū</a:t>
            </a:r>
          </a:p>
          <a:p>
            <a:pPr marL="0" indent="0">
              <a:buNone/>
            </a:pPr>
            <a:r>
              <a:rPr lang="lv-LV" sz="2200" i="1"/>
              <a:t>Tas viss tā mistiski nenotiek, protams, notiek arī kaut kas cits mistiski, bet vienalga tev ir jāsaprot, tev ir jāizdara izvēles, tev no kaut kā ir jāatsakās, tev jāsaprot, ka tas ceļš būs tāds, kas tev visu laiku liks no kaut kā atteikties. Normālā gadījumā kristieša ceļš - viņš sašaurinās. Tev nepaliek dzīvot ērtāk, tev paliek dzīvot arvien neērtāk, arvien lielāka kaut kāda atbildība ir jāuzņemas uz sevi un jāatbild praktiski par visu baznīcu - rezultātā sanāk, ka tu uzņemies  - tu pārstāvi visu baznīcu.</a:t>
            </a:r>
            <a:r>
              <a:rPr lang="en-GB" sz="2200" i="1"/>
              <a:t> </a:t>
            </a:r>
            <a:r>
              <a:rPr lang="lv-LV" sz="2200" i="1"/>
              <a:t>(</a:t>
            </a:r>
            <a:r>
              <a:rPr lang="en-GB" sz="2200" i="1"/>
              <a:t>Ir</a:t>
            </a:r>
            <a:r>
              <a:rPr lang="lv-LV" sz="2200" i="1"/>
              <a:t>ē</a:t>
            </a:r>
            <a:r>
              <a:rPr lang="en-GB" sz="2200" i="1"/>
              <a:t>ne</a:t>
            </a:r>
            <a:r>
              <a:rPr lang="lv-LV" sz="2200" i="1"/>
              <a:t>, 48, pareizticīgā)</a:t>
            </a:r>
          </a:p>
          <a:p>
            <a:endParaRPr lang="en-GB" sz="2200"/>
          </a:p>
        </p:txBody>
      </p:sp>
    </p:spTree>
    <p:extLst>
      <p:ext uri="{BB962C8B-B14F-4D97-AF65-F5344CB8AC3E}">
        <p14:creationId xmlns:p14="http://schemas.microsoft.com/office/powerpoint/2010/main" val="213034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A89B-9637-57A3-5896-EE45C28D2806}"/>
              </a:ext>
            </a:extLst>
          </p:cNvPr>
          <p:cNvSpPr>
            <a:spLocks noGrp="1"/>
          </p:cNvSpPr>
          <p:nvPr>
            <p:ph type="title"/>
          </p:nvPr>
        </p:nvSpPr>
        <p:spPr>
          <a:xfrm>
            <a:off x="838200" y="365125"/>
            <a:ext cx="10515600" cy="1325563"/>
          </a:xfrm>
        </p:spPr>
        <p:txBody>
          <a:bodyPr>
            <a:normAutofit/>
          </a:bodyPr>
          <a:lstStyle/>
          <a:p>
            <a:r>
              <a:rPr lang="lv-LV" sz="4600"/>
              <a:t>Ceļš uz taisnīgumu caur autonomiju Dievā</a:t>
            </a:r>
            <a:endParaRPr lang="en-GB" sz="4600"/>
          </a:p>
        </p:txBody>
      </p:sp>
      <p:sp>
        <p:nvSpPr>
          <p:cNvPr id="3" name="Content Placeholder 2">
            <a:extLst>
              <a:ext uri="{FF2B5EF4-FFF2-40B4-BE49-F238E27FC236}">
                <a16:creationId xmlns:a16="http://schemas.microsoft.com/office/drawing/2014/main" id="{86D2AC2E-AF2E-B067-14BF-63DB2982A886}"/>
              </a:ext>
            </a:extLst>
          </p:cNvPr>
          <p:cNvSpPr>
            <a:spLocks noGrp="1"/>
          </p:cNvSpPr>
          <p:nvPr>
            <p:ph idx="1"/>
          </p:nvPr>
        </p:nvSpPr>
        <p:spPr>
          <a:xfrm>
            <a:off x="838200" y="1929384"/>
            <a:ext cx="10515600" cy="4251960"/>
          </a:xfrm>
        </p:spPr>
        <p:txBody>
          <a:bodyPr>
            <a:normAutofit/>
          </a:bodyPr>
          <a:lstStyle/>
          <a:p>
            <a:pPr marL="0" indent="0">
              <a:buNone/>
            </a:pPr>
            <a:r>
              <a:rPr lang="lv-LV" sz="2200"/>
              <a:t>Pildot katram savus pienākumus </a:t>
            </a:r>
            <a:r>
              <a:rPr lang="en-GB" sz="2200"/>
              <a:t>=&gt;</a:t>
            </a:r>
          </a:p>
          <a:p>
            <a:pPr marL="0" indent="0">
              <a:buNone/>
            </a:pPr>
            <a:r>
              <a:rPr lang="lv-LV" sz="2200"/>
              <a:t>- pazemība</a:t>
            </a:r>
          </a:p>
          <a:p>
            <a:pPr marL="0" indent="0">
              <a:buNone/>
            </a:pPr>
            <a:r>
              <a:rPr lang="lv-LV" sz="2200"/>
              <a:t>- veidojot attiecības ar Dievu</a:t>
            </a:r>
          </a:p>
          <a:p>
            <a:pPr marL="0" indent="0">
              <a:buNone/>
            </a:pPr>
            <a:r>
              <a:rPr lang="ru-RU" sz="2200" i="1"/>
              <a:t>Я могу сказать я что я, например счас на данный момент переживаю один из острых кризисов который связанный именно с церковью. Ии… и и и мне кажется, что это нормально. Что ну должно быть, потому что что то, мы все время конструкты какие-то себе строим, а Бог их размоет</a:t>
            </a:r>
            <a:r>
              <a:rPr lang="lv-LV" sz="2200" i="1"/>
              <a:t>.</a:t>
            </a:r>
          </a:p>
          <a:p>
            <a:pPr marL="0" indent="0">
              <a:buNone/>
            </a:pPr>
            <a:r>
              <a:rPr lang="lv-LV" sz="2200" i="1"/>
              <a:t>. Varu teikt, ka es, piemēram, šobrīd pārdzīvoju vienu no akūtām krīzēm, kas ir saistītas tieši ar baznīcu. .. un un, un es domāju, ka tas ir normāli. Nu, tā vajadzētu būt, jo kaut kas, mēs vienmēr veidojam sev kaut kādas konstrukcijas, un Dievs tās izjauks. (</a:t>
            </a:r>
            <a:r>
              <a:rPr lang="en-GB" sz="2200" i="1"/>
              <a:t>Tat</a:t>
            </a:r>
            <a:r>
              <a:rPr lang="lv-LV" sz="2200" i="1"/>
              <a:t>j</a:t>
            </a:r>
            <a:r>
              <a:rPr lang="en-GB" sz="2200" i="1"/>
              <a:t>ana</a:t>
            </a:r>
            <a:r>
              <a:rPr lang="lv-LV" sz="2200" i="1"/>
              <a:t>, 62, pareizticīgā) </a:t>
            </a:r>
          </a:p>
          <a:p>
            <a:endParaRPr lang="en-GB" sz="2200"/>
          </a:p>
        </p:txBody>
      </p:sp>
    </p:spTree>
    <p:extLst>
      <p:ext uri="{BB962C8B-B14F-4D97-AF65-F5344CB8AC3E}">
        <p14:creationId xmlns:p14="http://schemas.microsoft.com/office/powerpoint/2010/main" val="116025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DA55A8-9DD7-8AD1-319C-2E3C4E465577}"/>
              </a:ext>
            </a:extLst>
          </p:cNvPr>
          <p:cNvSpPr>
            <a:spLocks noGrp="1"/>
          </p:cNvSpPr>
          <p:nvPr>
            <p:ph type="title"/>
          </p:nvPr>
        </p:nvSpPr>
        <p:spPr>
          <a:xfrm>
            <a:off x="838200" y="365125"/>
            <a:ext cx="10515600" cy="1325563"/>
          </a:xfrm>
        </p:spPr>
        <p:txBody>
          <a:bodyPr>
            <a:normAutofit/>
          </a:bodyPr>
          <a:lstStyle/>
          <a:p>
            <a:r>
              <a:rPr lang="lv-LV" sz="5000"/>
              <a:t> 1. piemērs 1: attiecības ar Dievu spējina</a:t>
            </a:r>
            <a:endParaRPr lang="en-GB" sz="50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A2926F8-FCB2-8052-5270-F776B0F57D65}"/>
              </a:ext>
            </a:extLst>
          </p:cNvPr>
          <p:cNvSpPr>
            <a:spLocks noGrp="1"/>
          </p:cNvSpPr>
          <p:nvPr>
            <p:ph idx="1"/>
          </p:nvPr>
        </p:nvSpPr>
        <p:spPr>
          <a:xfrm>
            <a:off x="838200" y="1929384"/>
            <a:ext cx="10515600" cy="4251960"/>
          </a:xfrm>
        </p:spPr>
        <p:txBody>
          <a:bodyPr>
            <a:normAutofit/>
          </a:bodyPr>
          <a:lstStyle/>
          <a:p>
            <a:pPr marL="0" indent="0">
              <a:buNone/>
            </a:pPr>
            <a:r>
              <a:rPr lang="lv-LV" sz="2200" i="1"/>
              <a:t>Tā baznīcas mācība, kas ir šobrīd vispieejamākā, tā plaši pieejamā - pietiek tās brošūriņas palasīt. Saprast, ka sievietei vispār muti turēt ciet vairāk nekā vaļā. Un viņai jābūt paklausīgai, mīlošai, tādai, šādai, viskaut kādai, ja? Dievmātes pazemības iemiesojumam un tā. Nē, viss tas ir, protams, ļoti skaisti simboli, ja, un tā. Bet no kurienes lai tas viss rodas sievietei? Viņai ir jāiziet katehizācija, viņai ir jāsaprot, ka viņas stāvēšana pie katliem un būšana pazemīgai un pakausīgai vīram nav viņas dzīves piepildījums. Kad viņa to sapratīs un viņai tiešām būs piepildīta viņas personīgā kristīgā dzīve, ja, viņas dzīve kopienā, tad viņa arī varēs būt pazemīga, paklausīga un pastāvēt arī pie kastroļiem, ja vajag. Bet viņa sapratīs, kam viņas dzīvē ir vieta. Kāda, ja. Un diemžēl mūs mēģina padarīt šobrīd, lai tā būtu mūsu galvenā vieta, bet no kurienes tas viss lai rodas? Kur lai cilvēkam rodas spēks to visu tā pieņemt un kalpot - tas nerodas tikai tāpēc, ka pasaka, ka tādai sievietei ir jābūt. Ta</a:t>
            </a:r>
            <a:r>
              <a:rPr lang="az-Cyrl-AZ" sz="2200" i="1"/>
              <a:t>м источники вдохновения </a:t>
            </a:r>
            <a:r>
              <a:rPr lang="lv-LV" sz="2200" i="1"/>
              <a:t>varētu kalpot saviem tuvākajiem un viņus mīlēt - viņi jau ir tikai tavā individuālajā ceļā ar Dievu un viss.(Irēne, 50, pareizticīgā)</a:t>
            </a:r>
            <a:endParaRPr lang="en-GB" sz="2200" i="1"/>
          </a:p>
        </p:txBody>
      </p:sp>
    </p:spTree>
    <p:extLst>
      <p:ext uri="{BB962C8B-B14F-4D97-AF65-F5344CB8AC3E}">
        <p14:creationId xmlns:p14="http://schemas.microsoft.com/office/powerpoint/2010/main" val="799915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5FFF53-8317-DDBA-BBA4-0D6E9B5913E2}"/>
              </a:ext>
            </a:extLst>
          </p:cNvPr>
          <p:cNvSpPr>
            <a:spLocks noGrp="1"/>
          </p:cNvSpPr>
          <p:nvPr>
            <p:ph type="title"/>
          </p:nvPr>
        </p:nvSpPr>
        <p:spPr>
          <a:xfrm>
            <a:off x="838200" y="365125"/>
            <a:ext cx="10515600" cy="1325563"/>
          </a:xfrm>
        </p:spPr>
        <p:txBody>
          <a:bodyPr>
            <a:normAutofit/>
          </a:bodyPr>
          <a:lstStyle/>
          <a:p>
            <a:r>
              <a:rPr lang="lv-LV" sz="4200"/>
              <a:t>2. piemērs: attiecības ar Dievu spējina caur ciešanām</a:t>
            </a:r>
            <a:endParaRPr lang="en-GB" sz="42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7983472-F40E-DE05-49F0-333138ABF1F0}"/>
              </a:ext>
            </a:extLst>
          </p:cNvPr>
          <p:cNvSpPr>
            <a:spLocks noGrp="1"/>
          </p:cNvSpPr>
          <p:nvPr>
            <p:ph idx="1"/>
          </p:nvPr>
        </p:nvSpPr>
        <p:spPr>
          <a:xfrm>
            <a:off x="838200" y="1929384"/>
            <a:ext cx="10515600" cy="4251960"/>
          </a:xfrm>
        </p:spPr>
        <p:txBody>
          <a:bodyPr>
            <a:normAutofit/>
          </a:bodyPr>
          <a:lstStyle/>
          <a:p>
            <a:pPr marL="0" indent="0">
              <a:buNone/>
            </a:pPr>
            <a:r>
              <a:rPr lang="lv-LV" sz="2200" i="1"/>
              <a:t>Un bija kaut kāds konkrēts uzstādījums, ko es arī attiecībās ar Dievu teicu. Dievs, tu zini, ka es gribu ģimeni, bet šeit ir cilvēks, kas ir gatavs ar mani viņu veidot, ja tas nav tavs prāts, ja tas nav no tevis, tad tu kaut ko dari, es nevaru izdarīt. Es nespēju, es negribu. Un taču beigu beigās es biju tā, kas tik dziļi sirdī iesāku sāpot, bet, apzinoties, ka es izdaru pareizo izvēli. Absolūti esot droša, ka es daru pareizi, bet ārprātīgi sāpīgi. Ārprātīgi sāpīgu izvēli izdarīju. Un tas mani kaut kādā mērā tik ļoti nu izformējis, izmainījis - tik fundamentāli izmainījis, ka es sevi vēl šajā jaunajā formātā nemaz nepazīstu. Es pat dažkārt brīnos, kā es reaģēju uz lietām, jo es sevi tādu nepazīstu. Jo man šī viena izvēle, ko es izdarīju, kas manī brieda daudzus gadus, viņa mani ir ļoti, ļoti izmainījusi. </a:t>
            </a:r>
            <a:r>
              <a:rPr lang="en-GB" sz="2200"/>
              <a:t>(T</a:t>
            </a:r>
            <a:r>
              <a:rPr lang="lv-LV" sz="2200"/>
              <a:t>ī</a:t>
            </a:r>
            <a:r>
              <a:rPr lang="en-GB" sz="2200"/>
              <a:t>na</a:t>
            </a:r>
            <a:r>
              <a:rPr lang="lv-LV" sz="2200"/>
              <a:t>, 35, katoliete)</a:t>
            </a:r>
            <a:endParaRPr lang="en-GB" sz="2200"/>
          </a:p>
        </p:txBody>
      </p:sp>
    </p:spTree>
    <p:extLst>
      <p:ext uri="{BB962C8B-B14F-4D97-AF65-F5344CB8AC3E}">
        <p14:creationId xmlns:p14="http://schemas.microsoft.com/office/powerpoint/2010/main" val="949051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6567C8-6599-830B-C3B1-85970310271F}"/>
              </a:ext>
            </a:extLst>
          </p:cNvPr>
          <p:cNvSpPr>
            <a:spLocks noGrp="1"/>
          </p:cNvSpPr>
          <p:nvPr>
            <p:ph type="title"/>
          </p:nvPr>
        </p:nvSpPr>
        <p:spPr>
          <a:xfrm>
            <a:off x="838200" y="365125"/>
            <a:ext cx="10515600" cy="1325563"/>
          </a:xfrm>
        </p:spPr>
        <p:txBody>
          <a:bodyPr>
            <a:normAutofit/>
          </a:bodyPr>
          <a:lstStyle/>
          <a:p>
            <a:r>
              <a:rPr lang="lv-LV" sz="4200"/>
              <a:t>Stratēģijas pret institucionālo vardarbību baznīcā</a:t>
            </a:r>
            <a:endParaRPr lang="en-GB" sz="4200"/>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C6EA6E4-01CE-0518-3AB5-4000926BD71C}"/>
              </a:ext>
            </a:extLst>
          </p:cNvPr>
          <p:cNvSpPr>
            <a:spLocks noGrp="1"/>
          </p:cNvSpPr>
          <p:nvPr>
            <p:ph idx="1"/>
          </p:nvPr>
        </p:nvSpPr>
        <p:spPr>
          <a:xfrm>
            <a:off x="838200" y="1929384"/>
            <a:ext cx="10515600" cy="4251960"/>
          </a:xfrm>
        </p:spPr>
        <p:txBody>
          <a:bodyPr>
            <a:normAutofit/>
          </a:bodyPr>
          <a:lstStyle/>
          <a:p>
            <a:r>
              <a:rPr lang="lv-LV" sz="2200"/>
              <a:t>Vispiemērotākā atrašana, draudžu pamešana, izvairīšanās no konfliktiem</a:t>
            </a:r>
          </a:p>
          <a:p>
            <a:pPr marL="0" indent="0">
              <a:buNone/>
            </a:pPr>
            <a:r>
              <a:rPr lang="lv-LV" sz="2200" i="1"/>
              <a:t>Nu, tev nepatīk tajā vietā, tad ej uz citu baznīcu, kur attiecības ir cilvēciskas, vai ne? (Aira, 34, katoliete)</a:t>
            </a:r>
          </a:p>
          <a:p>
            <a:r>
              <a:rPr lang="lv-LV" sz="2200"/>
              <a:t>Praktizējot pazemību, paturot savu viedokli pie sevis</a:t>
            </a:r>
          </a:p>
          <a:p>
            <a:r>
              <a:rPr lang="lv-LV" sz="2200"/>
              <a:t>Pareizticīgās sievietes runāja par laju brālībām/draudzēm, kas nav saistītas ar </a:t>
            </a:r>
            <a:r>
              <a:rPr lang="en-GB" sz="2200"/>
              <a:t>institucionaliz</a:t>
            </a:r>
            <a:r>
              <a:rPr lang="lv-LV" sz="2200"/>
              <a:t>ē</a:t>
            </a:r>
            <a:r>
              <a:rPr lang="en-GB" sz="2200"/>
              <a:t>to bazn</a:t>
            </a:r>
            <a:r>
              <a:rPr lang="lv-LV" sz="2200"/>
              <a:t>ī</a:t>
            </a:r>
            <a:r>
              <a:rPr lang="en-GB" sz="2200"/>
              <a:t>cu</a:t>
            </a:r>
            <a:endParaRPr lang="lv-LV" sz="2200"/>
          </a:p>
          <a:p>
            <a:r>
              <a:rPr lang="lv-LV" sz="2200"/>
              <a:t>Katoļiem un luterāņiem šīs laju kustības ir ciešāk saistītas ar institucionālo organizāciju</a:t>
            </a:r>
            <a:endParaRPr lang="en-GB" sz="2200"/>
          </a:p>
        </p:txBody>
      </p:sp>
    </p:spTree>
    <p:extLst>
      <p:ext uri="{BB962C8B-B14F-4D97-AF65-F5344CB8AC3E}">
        <p14:creationId xmlns:p14="http://schemas.microsoft.com/office/powerpoint/2010/main" val="563572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0C2378-C404-2A19-7FF6-43D3BCC2E5E2}"/>
              </a:ext>
            </a:extLst>
          </p:cNvPr>
          <p:cNvSpPr>
            <a:spLocks noGrp="1"/>
          </p:cNvSpPr>
          <p:nvPr>
            <p:ph type="title"/>
          </p:nvPr>
        </p:nvSpPr>
        <p:spPr>
          <a:xfrm>
            <a:off x="838200" y="365125"/>
            <a:ext cx="10515600" cy="1325563"/>
          </a:xfrm>
        </p:spPr>
        <p:txBody>
          <a:bodyPr>
            <a:normAutofit/>
          </a:bodyPr>
          <a:lstStyle/>
          <a:p>
            <a:r>
              <a:rPr lang="lv-LV" sz="5400"/>
              <a:t>Baznīca un politika</a:t>
            </a:r>
            <a:endParaRPr lang="en-GB"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C74BE76-19D4-FF68-C205-4FE71C5B241A}"/>
              </a:ext>
            </a:extLst>
          </p:cNvPr>
          <p:cNvSpPr>
            <a:spLocks noGrp="1"/>
          </p:cNvSpPr>
          <p:nvPr>
            <p:ph idx="1"/>
          </p:nvPr>
        </p:nvSpPr>
        <p:spPr>
          <a:xfrm>
            <a:off x="838200" y="1929384"/>
            <a:ext cx="10515600" cy="4251960"/>
          </a:xfrm>
        </p:spPr>
        <p:txBody>
          <a:bodyPr>
            <a:normAutofit/>
          </a:bodyPr>
          <a:lstStyle/>
          <a:p>
            <a:r>
              <a:rPr lang="lv-LV" sz="2200"/>
              <a:t>Politika kā vīrišķīgs lauks ietekmē baznīcu, marginalizējot sievietes =&gt; baznīcas kā cīņas lauka uztvere (puse luterāņu, divas katolietes)</a:t>
            </a:r>
          </a:p>
          <a:p>
            <a:pPr marL="0" indent="0">
              <a:buNone/>
            </a:pPr>
            <a:r>
              <a:rPr lang="lv-LV" sz="2200" i="1"/>
              <a:t>Tas man bija tāds liels brīnums astoņdesmitajos gados, kad bija bērni tik mazā vietiņā Sidgundā – tik daudz bērni slavē to Kungu un tik sirsnīgi to dara. Un es vienkārši kā uz brīnumu skatījos uz šo sievieti, un pēc tam es domāju, ka bezmaz vai nomētā ar akmeņiem tikai tāpēc, ka tu esi sieviete un tu nevari kalpot. Tajā brīdī vajag saprast – ja pret kādu saceļas – sieviete arī ir cilvēks. Ja pret kādu saceļas vai norāda viņam vietu, gluži kā tagad ar vakcinēšanos, cilvēkiem norāda vietu, kā ir pareizi. Tas nav brīnums, ka cilvēki saceļas, pazūd kaut kur tā mīlestība. Un, jā, es jūtu no sievietēm arī tādu: “Nu, atkal man sitīs?” Apmēram tā. (Ilva, 61, luterāne)</a:t>
            </a:r>
          </a:p>
          <a:p>
            <a:r>
              <a:rPr lang="lv-LV" sz="2200"/>
              <a:t>Sievietes izvēlas nepiedalīties cīņā</a:t>
            </a:r>
            <a:endParaRPr lang="en-GB" sz="2200"/>
          </a:p>
        </p:txBody>
      </p:sp>
    </p:spTree>
    <p:extLst>
      <p:ext uri="{BB962C8B-B14F-4D97-AF65-F5344CB8AC3E}">
        <p14:creationId xmlns:p14="http://schemas.microsoft.com/office/powerpoint/2010/main" val="3522042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D8E720-6B41-6FD5-74E3-F717886679FB}"/>
              </a:ext>
            </a:extLst>
          </p:cNvPr>
          <p:cNvSpPr>
            <a:spLocks noGrp="1"/>
          </p:cNvSpPr>
          <p:nvPr>
            <p:ph type="title"/>
          </p:nvPr>
        </p:nvSpPr>
        <p:spPr>
          <a:xfrm>
            <a:off x="635000" y="640823"/>
            <a:ext cx="3418659" cy="5583148"/>
          </a:xfrm>
        </p:spPr>
        <p:txBody>
          <a:bodyPr anchor="ctr">
            <a:normAutofit/>
          </a:bodyPr>
          <a:lstStyle/>
          <a:p>
            <a:r>
              <a:rPr lang="lv-LV" sz="5400" dirty="0"/>
              <a:t>Teorētiskais</a:t>
            </a:r>
            <a:br>
              <a:rPr lang="lv-LV" sz="5400" dirty="0"/>
            </a:br>
            <a:r>
              <a:rPr lang="lv-LV" sz="5400" dirty="0"/>
              <a:t>konteksts</a:t>
            </a:r>
            <a:endParaRPr lang="en-GB" sz="5400" dirty="0"/>
          </a:p>
        </p:txBody>
      </p:sp>
      <p:sp>
        <p:nvSpPr>
          <p:cNvPr id="12"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090BDC7-9956-814C-8D84-4F7F9C01BF86}"/>
              </a:ext>
            </a:extLst>
          </p:cNvPr>
          <p:cNvGraphicFramePr>
            <a:graphicFrameLocks noGrp="1"/>
          </p:cNvGraphicFramePr>
          <p:nvPr>
            <p:ph idx="1"/>
            <p:extLst>
              <p:ext uri="{D42A27DB-BD31-4B8C-83A1-F6EECF244321}">
                <p14:modId xmlns:p14="http://schemas.microsoft.com/office/powerpoint/2010/main" val="3256942099"/>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23696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F9F0D0-ECA6-85CA-0356-D3B34091DAA1}"/>
              </a:ext>
            </a:extLst>
          </p:cNvPr>
          <p:cNvSpPr>
            <a:spLocks noGrp="1"/>
          </p:cNvSpPr>
          <p:nvPr>
            <p:ph type="title"/>
          </p:nvPr>
        </p:nvSpPr>
        <p:spPr>
          <a:xfrm>
            <a:off x="838200" y="365125"/>
            <a:ext cx="10515600" cy="1325563"/>
          </a:xfrm>
        </p:spPr>
        <p:txBody>
          <a:bodyPr>
            <a:normAutofit/>
          </a:bodyPr>
          <a:lstStyle/>
          <a:p>
            <a:r>
              <a:rPr lang="lv-LV" sz="5400" dirty="0"/>
              <a:t>Baznīcas p</a:t>
            </a:r>
            <a:r>
              <a:rPr lang="en-GB" sz="5400" dirty="0" err="1"/>
              <a:t>oliti</a:t>
            </a:r>
            <a:r>
              <a:rPr lang="lv-LV" sz="5400" dirty="0"/>
              <a:t>kā </a:t>
            </a:r>
            <a:endParaRPr lang="en-GB" sz="5400" dirty="0"/>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28E10C-B835-2865-18A9-DE6559C4368E}"/>
              </a:ext>
            </a:extLst>
          </p:cNvPr>
          <p:cNvSpPr>
            <a:spLocks noGrp="1"/>
          </p:cNvSpPr>
          <p:nvPr>
            <p:ph idx="1"/>
          </p:nvPr>
        </p:nvSpPr>
        <p:spPr>
          <a:xfrm>
            <a:off x="838200" y="1929384"/>
            <a:ext cx="10515600" cy="4251960"/>
          </a:xfrm>
        </p:spPr>
        <p:txBody>
          <a:bodyPr>
            <a:normAutofit/>
          </a:bodyPr>
          <a:lstStyle/>
          <a:p>
            <a:r>
              <a:rPr lang="lv-LV" sz="2200" dirty="0"/>
              <a:t>Pareizticīgo baznīca </a:t>
            </a:r>
            <a:r>
              <a:rPr lang="lv-LV" sz="2200" dirty="0" err="1"/>
              <a:t>marģinalizēta</a:t>
            </a:r>
            <a:r>
              <a:rPr lang="lv-LV" sz="2200" dirty="0"/>
              <a:t> nacionālajā politikā</a:t>
            </a:r>
            <a:endParaRPr lang="en-GB" sz="2200" dirty="0"/>
          </a:p>
          <a:p>
            <a:r>
              <a:rPr lang="lv-LV" sz="2200" dirty="0"/>
              <a:t>Katoļu un luterāņu baznīcas ir politiski aktīvas </a:t>
            </a:r>
          </a:p>
          <a:p>
            <a:r>
              <a:rPr lang="lv-LV" sz="2200" dirty="0"/>
              <a:t>Sievietes labi pārzina baznīcas nostāju politiskos jautājumos:</a:t>
            </a:r>
            <a:endParaRPr lang="en-GB" sz="2200" dirty="0"/>
          </a:p>
          <a:p>
            <a:pPr>
              <a:buFontTx/>
              <a:buChar char="-"/>
            </a:pPr>
            <a:r>
              <a:rPr lang="en-GB" sz="2200" dirty="0"/>
              <a:t>anti-genderism</a:t>
            </a:r>
            <a:r>
              <a:rPr lang="lv-LV" sz="2200" dirty="0"/>
              <a:t>s</a:t>
            </a:r>
            <a:endParaRPr lang="en-GB" sz="2200" dirty="0"/>
          </a:p>
          <a:p>
            <a:pPr>
              <a:buFontTx/>
              <a:buChar char="-"/>
            </a:pPr>
            <a:r>
              <a:rPr lang="lv-LV" sz="2200" dirty="0"/>
              <a:t>H</a:t>
            </a:r>
            <a:r>
              <a:rPr lang="en-GB" sz="2200" dirty="0" err="1"/>
              <a:t>omo</a:t>
            </a:r>
            <a:r>
              <a:rPr lang="lv-LV" sz="2200" dirty="0"/>
              <a:t>fobija</a:t>
            </a:r>
          </a:p>
          <a:p>
            <a:r>
              <a:rPr lang="lv-LV" sz="2200" dirty="0"/>
              <a:t>Dažādi viedokļi, bet publiski izvēlas nepaust</a:t>
            </a:r>
            <a:endParaRPr lang="en-GB" sz="2200" dirty="0"/>
          </a:p>
        </p:txBody>
      </p:sp>
    </p:spTree>
    <p:extLst>
      <p:ext uri="{BB962C8B-B14F-4D97-AF65-F5344CB8AC3E}">
        <p14:creationId xmlns:p14="http://schemas.microsoft.com/office/powerpoint/2010/main" val="2738312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DE5CE7-27A1-5EF8-095A-6C71C306E40A}"/>
              </a:ext>
            </a:extLst>
          </p:cNvPr>
          <p:cNvSpPr>
            <a:spLocks noGrp="1"/>
          </p:cNvSpPr>
          <p:nvPr>
            <p:ph type="title"/>
          </p:nvPr>
        </p:nvSpPr>
        <p:spPr>
          <a:xfrm>
            <a:off x="838200" y="365125"/>
            <a:ext cx="10515600" cy="1325563"/>
          </a:xfrm>
        </p:spPr>
        <p:txBody>
          <a:bodyPr>
            <a:normAutofit/>
          </a:bodyPr>
          <a:lstStyle/>
          <a:p>
            <a:r>
              <a:rPr lang="lv-LV" sz="5400"/>
              <a:t>Kopsavelkot</a:t>
            </a:r>
            <a:endParaRPr lang="en-GB" sz="5400"/>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99FC35B-CA24-5A0E-F2D7-5833F48C6CC2}"/>
              </a:ext>
            </a:extLst>
          </p:cNvPr>
          <p:cNvSpPr>
            <a:spLocks noGrp="1"/>
          </p:cNvSpPr>
          <p:nvPr>
            <p:ph idx="1"/>
          </p:nvPr>
        </p:nvSpPr>
        <p:spPr>
          <a:xfrm>
            <a:off x="838200" y="1929384"/>
            <a:ext cx="10515600" cy="4251960"/>
          </a:xfrm>
        </p:spPr>
        <p:txBody>
          <a:bodyPr>
            <a:normAutofit/>
          </a:bodyPr>
          <a:lstStyle/>
          <a:p>
            <a:r>
              <a:rPr lang="lv-LV" sz="2200" dirty="0"/>
              <a:t>Sakrālās jomas politiskās interpretācijas veicina baznīcas </a:t>
            </a:r>
            <a:r>
              <a:rPr lang="lv-LV" sz="2200" dirty="0" err="1"/>
              <a:t>maskulinizāciju</a:t>
            </a:r>
            <a:endParaRPr lang="lv-LV" sz="2200" dirty="0"/>
          </a:p>
          <a:p>
            <a:r>
              <a:rPr lang="lv-LV" sz="2200" dirty="0" err="1"/>
              <a:t>Maskulinizācija</a:t>
            </a:r>
            <a:r>
              <a:rPr lang="lv-LV" sz="2200" dirty="0"/>
              <a:t> noved pie politisko saišu veidošanas un politisko līdzekļu izmantošanas, lai nostiprinātu pozīciju hierarhiju baznīcā</a:t>
            </a:r>
          </a:p>
          <a:p>
            <a:r>
              <a:rPr lang="lv-LV" sz="2200" dirty="0"/>
              <a:t>Baznīcas feminizācija ir </a:t>
            </a:r>
            <a:r>
              <a:rPr lang="lv-LV" sz="2200" dirty="0" err="1"/>
              <a:t>maskulinizācijas</a:t>
            </a:r>
            <a:r>
              <a:rPr lang="lv-LV" sz="2200" dirty="0"/>
              <a:t> otra puse, saplūstot priekšstatiem par sievišķību un </a:t>
            </a:r>
            <a:r>
              <a:rPr lang="lv-LV" sz="2200"/>
              <a:t>Kristus mācību</a:t>
            </a:r>
            <a:endParaRPr lang="lv-LV" sz="2200" dirty="0"/>
          </a:p>
          <a:p>
            <a:pPr marL="0" indent="0">
              <a:buNone/>
            </a:pPr>
            <a:r>
              <a:rPr lang="lv-LV" sz="2200" dirty="0"/>
              <a:t>=&gt; Individuālās attiecības ar Dievu, katras situācijas īpašais raksturs neļauj veidot sieviešu pozīciju un solidaritāti</a:t>
            </a:r>
          </a:p>
          <a:p>
            <a:pPr marL="0" indent="0">
              <a:buNone/>
            </a:pPr>
            <a:r>
              <a:rPr lang="lv-LV" sz="2200" dirty="0"/>
              <a:t>=&gt; Padara dzimumu līdztiesības ietvaru pieņemamu, bet tā sasniegšanas līdzekļus nepiemērotus</a:t>
            </a:r>
          </a:p>
          <a:p>
            <a:pPr marL="0" indent="0">
              <a:buNone/>
            </a:pPr>
            <a:endParaRPr lang="lv-LV" sz="2200" i="1" dirty="0"/>
          </a:p>
        </p:txBody>
      </p:sp>
    </p:spTree>
    <p:extLst>
      <p:ext uri="{BB962C8B-B14F-4D97-AF65-F5344CB8AC3E}">
        <p14:creationId xmlns:p14="http://schemas.microsoft.com/office/powerpoint/2010/main" val="344912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23DA5E-FAD6-A325-CAC8-2A9D358DBBF2}"/>
              </a:ext>
            </a:extLst>
          </p:cNvPr>
          <p:cNvSpPr>
            <a:spLocks noGrp="1"/>
          </p:cNvSpPr>
          <p:nvPr>
            <p:ph type="title"/>
          </p:nvPr>
        </p:nvSpPr>
        <p:spPr>
          <a:xfrm>
            <a:off x="635000" y="640823"/>
            <a:ext cx="3418659" cy="5583148"/>
          </a:xfrm>
        </p:spPr>
        <p:txBody>
          <a:bodyPr anchor="ctr">
            <a:normAutofit/>
          </a:bodyPr>
          <a:lstStyle/>
          <a:p>
            <a:r>
              <a:rPr lang="lv-LV" sz="5400" dirty="0"/>
              <a:t>Politiskais konteksts</a:t>
            </a:r>
            <a:endParaRPr lang="en-GB" sz="5400" dirty="0"/>
          </a:p>
        </p:txBody>
      </p:sp>
      <p:sp>
        <p:nvSpPr>
          <p:cNvPr id="20"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ontent Placeholder 2">
            <a:extLst>
              <a:ext uri="{FF2B5EF4-FFF2-40B4-BE49-F238E27FC236}">
                <a16:creationId xmlns:a16="http://schemas.microsoft.com/office/drawing/2014/main" id="{F718384E-F5E7-FC36-DA46-59D1935F0290}"/>
              </a:ext>
            </a:extLst>
          </p:cNvPr>
          <p:cNvGraphicFramePr>
            <a:graphicFrameLocks noGrp="1"/>
          </p:cNvGraphicFramePr>
          <p:nvPr>
            <p:ph idx="1"/>
            <p:extLst>
              <p:ext uri="{D42A27DB-BD31-4B8C-83A1-F6EECF244321}">
                <p14:modId xmlns:p14="http://schemas.microsoft.com/office/powerpoint/2010/main" val="1653941545"/>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906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12DE25-2BCF-21C5-538C-65CAAA5BE6C9}"/>
              </a:ext>
            </a:extLst>
          </p:cNvPr>
          <p:cNvSpPr>
            <a:spLocks noGrp="1"/>
          </p:cNvSpPr>
          <p:nvPr>
            <p:ph type="title"/>
          </p:nvPr>
        </p:nvSpPr>
        <p:spPr>
          <a:xfrm>
            <a:off x="841248" y="548640"/>
            <a:ext cx="3600860" cy="5431536"/>
          </a:xfrm>
        </p:spPr>
        <p:txBody>
          <a:bodyPr>
            <a:normAutofit/>
          </a:bodyPr>
          <a:lstStyle/>
          <a:p>
            <a:r>
              <a:rPr lang="lv-LV" sz="5000" dirty="0"/>
              <a:t>Baznīcas konteksts</a:t>
            </a:r>
            <a:endParaRPr lang="en-GB" sz="5000"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09C3BD6-8416-3C4D-87E3-7FB88B68688E}"/>
              </a:ext>
            </a:extLst>
          </p:cNvPr>
          <p:cNvSpPr>
            <a:spLocks noGrp="1"/>
          </p:cNvSpPr>
          <p:nvPr>
            <p:ph idx="1"/>
          </p:nvPr>
        </p:nvSpPr>
        <p:spPr>
          <a:xfrm>
            <a:off x="5126418" y="552091"/>
            <a:ext cx="6224335" cy="5431536"/>
          </a:xfrm>
        </p:spPr>
        <p:txBody>
          <a:bodyPr anchor="ctr">
            <a:normAutofit/>
          </a:bodyPr>
          <a:lstStyle/>
          <a:p>
            <a:r>
              <a:rPr lang="lv-LV" sz="2200" dirty="0"/>
              <a:t>Sieviešu ordinācijas atcelšana LELB 2016</a:t>
            </a:r>
            <a:endParaRPr lang="en-US" sz="2200" dirty="0"/>
          </a:p>
          <a:p>
            <a:r>
              <a:rPr lang="lv-LV" sz="2200" dirty="0"/>
              <a:t>Dzimtes dalījums katoļu un pareizticīgo baznīcās</a:t>
            </a:r>
            <a:endParaRPr lang="en-GB" sz="2200" dirty="0"/>
          </a:p>
        </p:txBody>
      </p:sp>
    </p:spTree>
    <p:extLst>
      <p:ext uri="{BB962C8B-B14F-4D97-AF65-F5344CB8AC3E}">
        <p14:creationId xmlns:p14="http://schemas.microsoft.com/office/powerpoint/2010/main" val="3114052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CC54D6-D5AD-D24E-4896-CDC7B489A470}"/>
              </a:ext>
            </a:extLst>
          </p:cNvPr>
          <p:cNvSpPr>
            <a:spLocks noGrp="1"/>
          </p:cNvSpPr>
          <p:nvPr>
            <p:ph type="title"/>
          </p:nvPr>
        </p:nvSpPr>
        <p:spPr>
          <a:xfrm>
            <a:off x="841248" y="548640"/>
            <a:ext cx="3600860" cy="5431536"/>
          </a:xfrm>
        </p:spPr>
        <p:txBody>
          <a:bodyPr>
            <a:normAutofit/>
          </a:bodyPr>
          <a:lstStyle/>
          <a:p>
            <a:r>
              <a:rPr lang="lv-LV" sz="4200" dirty="0"/>
              <a:t>Dati</a:t>
            </a:r>
            <a:endParaRPr lang="en-GB" sz="4200"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DABCC28-3AE4-E14B-4C68-08F21199922B}"/>
              </a:ext>
            </a:extLst>
          </p:cNvPr>
          <p:cNvSpPr>
            <a:spLocks noGrp="1"/>
          </p:cNvSpPr>
          <p:nvPr>
            <p:ph idx="1"/>
          </p:nvPr>
        </p:nvSpPr>
        <p:spPr>
          <a:xfrm>
            <a:off x="5126418" y="552091"/>
            <a:ext cx="6224335" cy="5431536"/>
          </a:xfrm>
        </p:spPr>
        <p:txBody>
          <a:bodyPr anchor="ctr">
            <a:normAutofit/>
          </a:bodyPr>
          <a:lstStyle/>
          <a:p>
            <a:r>
              <a:rPr lang="lv-LV" sz="2200" dirty="0" err="1"/>
              <a:t>Evanģēliskie</a:t>
            </a:r>
            <a:r>
              <a:rPr lang="lv-LV" sz="2200" dirty="0"/>
              <a:t> luterāņi(12)</a:t>
            </a:r>
          </a:p>
          <a:p>
            <a:r>
              <a:rPr lang="lv-LV" sz="2200" dirty="0"/>
              <a:t>Romas katoļi (11)</a:t>
            </a:r>
          </a:p>
          <a:p>
            <a:r>
              <a:rPr lang="lv-LV" sz="2200" dirty="0"/>
              <a:t>Pareizticīgie (Maskavas patriarhāts) (12)</a:t>
            </a:r>
            <a:endParaRPr lang="en-GB" sz="2200" dirty="0"/>
          </a:p>
        </p:txBody>
      </p:sp>
    </p:spTree>
    <p:extLst>
      <p:ext uri="{BB962C8B-B14F-4D97-AF65-F5344CB8AC3E}">
        <p14:creationId xmlns:p14="http://schemas.microsoft.com/office/powerpoint/2010/main" val="115010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105A06-E5D4-6FB2-0195-4A6DA0119F17}"/>
              </a:ext>
            </a:extLst>
          </p:cNvPr>
          <p:cNvSpPr>
            <a:spLocks noGrp="1"/>
          </p:cNvSpPr>
          <p:nvPr>
            <p:ph type="title"/>
          </p:nvPr>
        </p:nvSpPr>
        <p:spPr>
          <a:xfrm>
            <a:off x="841248" y="548640"/>
            <a:ext cx="3600860" cy="5431536"/>
          </a:xfrm>
        </p:spPr>
        <p:txBody>
          <a:bodyPr>
            <a:normAutofit/>
          </a:bodyPr>
          <a:lstStyle/>
          <a:p>
            <a:r>
              <a:rPr lang="lv-LV" sz="5400" dirty="0"/>
              <a:t>Dzimtes priekšstati</a:t>
            </a:r>
            <a:endParaRPr lang="en-GB" sz="5400" dirty="0"/>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A19E1CB-4144-F7F4-FE22-E3ECC4B2D737}"/>
              </a:ext>
            </a:extLst>
          </p:cNvPr>
          <p:cNvSpPr>
            <a:spLocks noGrp="1"/>
          </p:cNvSpPr>
          <p:nvPr>
            <p:ph idx="1"/>
          </p:nvPr>
        </p:nvSpPr>
        <p:spPr>
          <a:xfrm>
            <a:off x="5126418" y="552090"/>
            <a:ext cx="6224335" cy="6001109"/>
          </a:xfrm>
        </p:spPr>
        <p:txBody>
          <a:bodyPr anchor="ctr">
            <a:normAutofit fontScale="92500"/>
          </a:bodyPr>
          <a:lstStyle/>
          <a:p>
            <a:r>
              <a:rPr lang="lv-LV" sz="2200" dirty="0"/>
              <a:t>Nekonsekventi, dažādi un pretrunīgi pat vienā intervijā</a:t>
            </a:r>
          </a:p>
          <a:p>
            <a:r>
              <a:rPr lang="lv-LV" sz="2200" dirty="0"/>
              <a:t>Dzimumu dalījums ietekmē viņu dzīvi. Vecums, ģimenes stāvoklis, izglītība, etniskā piederība spēlē lomu dzimuma pozicionēšanā</a:t>
            </a:r>
          </a:p>
          <a:p>
            <a:r>
              <a:rPr lang="lv-LV" sz="2200" dirty="0"/>
              <a:t>Lielākā daļa pareizticīgo sieviešu atklāti atbalsta vienlīdzību, bet koncentrējas uz savu dzīves praksi, nevis uz sabiedrības līmeni</a:t>
            </a:r>
          </a:p>
          <a:p>
            <a:r>
              <a:rPr lang="lv-LV" sz="2200" dirty="0"/>
              <a:t>Gandrīz puse katoļu un luterāņu sieviešu sevi atklāti pozicionē kā konservatīvas; dzimumu atšķirības tiek uzskatītas par garīgām un/vai dabisku</a:t>
            </a:r>
          </a:p>
          <a:p>
            <a:r>
              <a:rPr lang="lv-LV" sz="2200" dirty="0"/>
              <a:t>Luterāņu sievietes biežāk nekā citas vaino liberālismu</a:t>
            </a:r>
          </a:p>
          <a:p>
            <a:r>
              <a:rPr lang="lv-LV" sz="2200" dirty="0"/>
              <a:t>Sievietes tiek uzskatītas par fiziski vājākām/spēcīgākām garīgai vadībai;</a:t>
            </a:r>
          </a:p>
          <a:p>
            <a:r>
              <a:rPr lang="lv-LV" sz="2200" dirty="0"/>
              <a:t>Sievietes praktiski pilda «grūtus» uzdevumus</a:t>
            </a:r>
          </a:p>
          <a:p>
            <a:pPr marL="0" indent="0">
              <a:buNone/>
            </a:pPr>
            <a:r>
              <a:rPr lang="en-GB" sz="2200" b="1" dirty="0"/>
              <a:t>=&gt; </a:t>
            </a:r>
            <a:r>
              <a:rPr lang="lv-LV" sz="2200" b="1" dirty="0"/>
              <a:t>Dzimuma izplatība vienlaikus ar visaptverošas dzimumu teorijas trūkumu</a:t>
            </a:r>
            <a:endParaRPr lang="en-GB" sz="2200" b="1" dirty="0"/>
          </a:p>
        </p:txBody>
      </p:sp>
    </p:spTree>
    <p:extLst>
      <p:ext uri="{BB962C8B-B14F-4D97-AF65-F5344CB8AC3E}">
        <p14:creationId xmlns:p14="http://schemas.microsoft.com/office/powerpoint/2010/main" val="3846148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0F605-8ABD-EEB0-C4BF-7C9E40D3EC65}"/>
              </a:ext>
            </a:extLst>
          </p:cNvPr>
          <p:cNvSpPr>
            <a:spLocks noGrp="1"/>
          </p:cNvSpPr>
          <p:nvPr>
            <p:ph type="title"/>
          </p:nvPr>
        </p:nvSpPr>
        <p:spPr>
          <a:xfrm>
            <a:off x="990600" y="338328"/>
            <a:ext cx="10210800" cy="1078992"/>
          </a:xfrm>
        </p:spPr>
        <p:txBody>
          <a:bodyPr vert="horz" lIns="91440" tIns="45720" rIns="91440" bIns="45720" rtlCol="0" anchor="b">
            <a:normAutofit/>
          </a:bodyPr>
          <a:lstStyle/>
          <a:p>
            <a:pPr algn="ctr"/>
            <a:r>
              <a:rPr lang="en-GB" sz="5400" dirty="0" err="1"/>
              <a:t>Vienl</a:t>
            </a:r>
            <a:r>
              <a:rPr lang="lv-LV" sz="5400" dirty="0"/>
              <a:t>īdzība vai dievišķais taisnīgums</a:t>
            </a:r>
            <a:endParaRPr lang="en-US" sz="5400" dirty="0"/>
          </a:p>
        </p:txBody>
      </p:sp>
      <p:sp>
        <p:nvSpPr>
          <p:cNvPr id="12" name="Rectangle 11">
            <a:extLst>
              <a:ext uri="{FF2B5EF4-FFF2-40B4-BE49-F238E27FC236}">
                <a16:creationId xmlns:a16="http://schemas.microsoft.com/office/drawing/2014/main" id="{70BDD0CE-06A4-404B-8A13-580229C1C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41750"/>
            <a:ext cx="12192000" cy="4716250"/>
          </a:xfrm>
          <a:prstGeom prst="rect">
            <a:avLst/>
          </a:prstGeom>
          <a:solidFill>
            <a:srgbClr val="6D55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26">
            <a:extLst>
              <a:ext uri="{FF2B5EF4-FFF2-40B4-BE49-F238E27FC236}">
                <a16:creationId xmlns:a16="http://schemas.microsoft.com/office/drawing/2014/main" id="{EE9899FA-8881-472C-AA59-D08A89CA8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82DFB916-47D2-9FD6-294D-0DA393850E0A}"/>
              </a:ext>
            </a:extLst>
          </p:cNvPr>
          <p:cNvPicPr>
            <a:picLocks noGrp="1" noChangeAspect="1"/>
          </p:cNvPicPr>
          <p:nvPr>
            <p:ph idx="1"/>
          </p:nvPr>
        </p:nvPicPr>
        <p:blipFill>
          <a:blip r:embed="rId2"/>
          <a:stretch>
            <a:fillRect/>
          </a:stretch>
        </p:blipFill>
        <p:spPr>
          <a:xfrm>
            <a:off x="880040" y="2742397"/>
            <a:ext cx="4492551" cy="3291840"/>
          </a:xfrm>
          <a:prstGeom prst="rect">
            <a:avLst/>
          </a:prstGeom>
        </p:spPr>
      </p:pic>
      <p:sp>
        <p:nvSpPr>
          <p:cNvPr id="16" name="Rounded Rectangle 16">
            <a:extLst>
              <a:ext uri="{FF2B5EF4-FFF2-40B4-BE49-F238E27FC236}">
                <a16:creationId xmlns:a16="http://schemas.microsoft.com/office/drawing/2014/main" id="{080B7D90-3DF1-4514-B26D-616BE3555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75EFF856-2A14-4E52-8175-D2B3D3AB0574}"/>
              </a:ext>
            </a:extLst>
          </p:cNvPr>
          <p:cNvPicPr>
            <a:picLocks noChangeAspect="1"/>
          </p:cNvPicPr>
          <p:nvPr/>
        </p:nvPicPr>
        <p:blipFill>
          <a:blip r:embed="rId3"/>
          <a:stretch>
            <a:fillRect/>
          </a:stretch>
        </p:blipFill>
        <p:spPr>
          <a:xfrm>
            <a:off x="6667343" y="2744731"/>
            <a:ext cx="4796681" cy="3291840"/>
          </a:xfrm>
          <a:prstGeom prst="rect">
            <a:avLst/>
          </a:prstGeom>
        </p:spPr>
      </p:pic>
      <p:sp>
        <p:nvSpPr>
          <p:cNvPr id="3" name="TextBox 2">
            <a:extLst>
              <a:ext uri="{FF2B5EF4-FFF2-40B4-BE49-F238E27FC236}">
                <a16:creationId xmlns:a16="http://schemas.microsoft.com/office/drawing/2014/main" id="{FF84F20C-04E5-CCE7-CD97-A1155B0C794F}"/>
              </a:ext>
            </a:extLst>
          </p:cNvPr>
          <p:cNvSpPr txBox="1"/>
          <p:nvPr/>
        </p:nvSpPr>
        <p:spPr>
          <a:xfrm>
            <a:off x="1960879" y="5316695"/>
            <a:ext cx="2387601" cy="461665"/>
          </a:xfrm>
          <a:prstGeom prst="rect">
            <a:avLst/>
          </a:prstGeom>
          <a:solidFill>
            <a:schemeClr val="accent2">
              <a:lumMod val="40000"/>
              <a:lumOff val="60000"/>
            </a:schemeClr>
          </a:solidFill>
        </p:spPr>
        <p:txBody>
          <a:bodyPr wrap="square" rtlCol="0">
            <a:spAutoFit/>
          </a:bodyPr>
          <a:lstStyle/>
          <a:p>
            <a:r>
              <a:rPr lang="lv-LV" sz="2400" dirty="0"/>
              <a:t>Vienlīdzība</a:t>
            </a:r>
            <a:endParaRPr lang="en-GB" sz="2400" dirty="0"/>
          </a:p>
        </p:txBody>
      </p:sp>
      <p:sp>
        <p:nvSpPr>
          <p:cNvPr id="4" name="TextBox 3">
            <a:extLst>
              <a:ext uri="{FF2B5EF4-FFF2-40B4-BE49-F238E27FC236}">
                <a16:creationId xmlns:a16="http://schemas.microsoft.com/office/drawing/2014/main" id="{28004B29-491E-51BA-394A-E1B7224F7384}"/>
              </a:ext>
            </a:extLst>
          </p:cNvPr>
          <p:cNvSpPr txBox="1"/>
          <p:nvPr/>
        </p:nvSpPr>
        <p:spPr>
          <a:xfrm>
            <a:off x="8182693" y="3830320"/>
            <a:ext cx="1757680" cy="461665"/>
          </a:xfrm>
          <a:prstGeom prst="rect">
            <a:avLst/>
          </a:prstGeom>
          <a:solidFill>
            <a:schemeClr val="accent2">
              <a:lumMod val="40000"/>
              <a:lumOff val="60000"/>
            </a:schemeClr>
          </a:solidFill>
        </p:spPr>
        <p:txBody>
          <a:bodyPr wrap="square" rtlCol="0">
            <a:spAutoFit/>
          </a:bodyPr>
          <a:lstStyle/>
          <a:p>
            <a:r>
              <a:rPr lang="lv-LV" sz="2400" dirty="0"/>
              <a:t>Taisnīgums</a:t>
            </a:r>
            <a:endParaRPr lang="en-GB" sz="2400" dirty="0"/>
          </a:p>
        </p:txBody>
      </p:sp>
    </p:spTree>
    <p:extLst>
      <p:ext uri="{BB962C8B-B14F-4D97-AF65-F5344CB8AC3E}">
        <p14:creationId xmlns:p14="http://schemas.microsoft.com/office/powerpoint/2010/main" val="142915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CD088-9FF1-EEF8-40F4-FA41D08D9CF7}"/>
              </a:ext>
            </a:extLst>
          </p:cNvPr>
          <p:cNvSpPr>
            <a:spLocks noGrp="1"/>
          </p:cNvSpPr>
          <p:nvPr>
            <p:ph type="title"/>
          </p:nvPr>
        </p:nvSpPr>
        <p:spPr>
          <a:xfrm>
            <a:off x="744060" y="931113"/>
            <a:ext cx="10515599" cy="932688"/>
          </a:xfrm>
        </p:spPr>
        <p:txBody>
          <a:bodyPr vert="horz" lIns="91440" tIns="45720" rIns="91440" bIns="45720" rtlCol="0" anchor="b">
            <a:normAutofit/>
          </a:bodyPr>
          <a:lstStyle/>
          <a:p>
            <a:r>
              <a:rPr lang="lv-LV" sz="5400" kern="1200" dirty="0">
                <a:solidFill>
                  <a:schemeClr val="tx1"/>
                </a:solidFill>
                <a:latin typeface="+mj-lt"/>
                <a:ea typeface="+mj-ea"/>
                <a:cs typeface="+mj-cs"/>
              </a:rPr>
              <a:t>Dievs kā starpnieks līdztiesībai</a:t>
            </a:r>
            <a:endParaRPr lang="en-US" sz="5400" kern="1200" dirty="0">
              <a:solidFill>
                <a:schemeClr val="tx1"/>
              </a:solidFill>
              <a:latin typeface="+mj-lt"/>
              <a:ea typeface="+mj-ea"/>
              <a:cs typeface="+mj-cs"/>
            </a:endParaRPr>
          </a:p>
        </p:txBody>
      </p:sp>
      <p:pic>
        <p:nvPicPr>
          <p:cNvPr id="5" name="Content Placeholder 4">
            <a:extLst>
              <a:ext uri="{FF2B5EF4-FFF2-40B4-BE49-F238E27FC236}">
                <a16:creationId xmlns:a16="http://schemas.microsoft.com/office/drawing/2014/main" id="{1E3B46F8-697E-D920-6AEE-ADC4063AC50F}"/>
              </a:ext>
            </a:extLst>
          </p:cNvPr>
          <p:cNvPicPr>
            <a:picLocks noGrp="1" noChangeAspect="1"/>
          </p:cNvPicPr>
          <p:nvPr>
            <p:ph idx="1"/>
          </p:nvPr>
        </p:nvPicPr>
        <p:blipFill>
          <a:blip r:embed="rId2"/>
          <a:stretch>
            <a:fillRect/>
          </a:stretch>
        </p:blipFill>
        <p:spPr>
          <a:xfrm>
            <a:off x="1161261" y="1863801"/>
            <a:ext cx="10327319" cy="4440746"/>
          </a:xfrm>
          <a:prstGeom prst="rect">
            <a:avLst/>
          </a:prstGeom>
        </p:spPr>
      </p:pic>
      <p:sp>
        <p:nvSpPr>
          <p:cNvPr id="3" name="TextBox 2">
            <a:extLst>
              <a:ext uri="{FF2B5EF4-FFF2-40B4-BE49-F238E27FC236}">
                <a16:creationId xmlns:a16="http://schemas.microsoft.com/office/drawing/2014/main" id="{43086497-F356-AF93-2A1E-4251055B1E7D}"/>
              </a:ext>
            </a:extLst>
          </p:cNvPr>
          <p:cNvSpPr txBox="1"/>
          <p:nvPr/>
        </p:nvSpPr>
        <p:spPr>
          <a:xfrm>
            <a:off x="3007360" y="2458720"/>
            <a:ext cx="6461760" cy="523220"/>
          </a:xfrm>
          <a:prstGeom prst="rect">
            <a:avLst/>
          </a:prstGeom>
          <a:solidFill>
            <a:schemeClr val="bg1"/>
          </a:solidFill>
        </p:spPr>
        <p:txBody>
          <a:bodyPr wrap="square" rtlCol="0">
            <a:spAutoFit/>
          </a:bodyPr>
          <a:lstStyle/>
          <a:p>
            <a:r>
              <a:rPr lang="lv-LV" sz="2800" dirty="0"/>
              <a:t>Dieva taisnīgums, žēlastība, mīlestība</a:t>
            </a:r>
            <a:endParaRPr lang="en-GB" sz="2800" dirty="0"/>
          </a:p>
        </p:txBody>
      </p:sp>
      <p:sp>
        <p:nvSpPr>
          <p:cNvPr id="4" name="TextBox 3">
            <a:extLst>
              <a:ext uri="{FF2B5EF4-FFF2-40B4-BE49-F238E27FC236}">
                <a16:creationId xmlns:a16="http://schemas.microsoft.com/office/drawing/2014/main" id="{1C7F2BF5-E626-EA2C-26AA-D675BBDF2F79}"/>
              </a:ext>
            </a:extLst>
          </p:cNvPr>
          <p:cNvSpPr txBox="1"/>
          <p:nvPr/>
        </p:nvSpPr>
        <p:spPr>
          <a:xfrm>
            <a:off x="744060" y="5151120"/>
            <a:ext cx="3211648" cy="523220"/>
          </a:xfrm>
          <a:prstGeom prst="rect">
            <a:avLst/>
          </a:prstGeom>
          <a:solidFill>
            <a:schemeClr val="bg1"/>
          </a:solidFill>
        </p:spPr>
        <p:txBody>
          <a:bodyPr wrap="none" rtlCol="0">
            <a:spAutoFit/>
          </a:bodyPr>
          <a:lstStyle/>
          <a:p>
            <a:r>
              <a:rPr lang="lv-LV" sz="2800" dirty="0"/>
              <a:t>Dzimumu vienlīdzība</a:t>
            </a:r>
            <a:endParaRPr lang="en-GB" sz="2800" dirty="0"/>
          </a:p>
        </p:txBody>
      </p:sp>
      <p:sp>
        <p:nvSpPr>
          <p:cNvPr id="6" name="TextBox 5">
            <a:extLst>
              <a:ext uri="{FF2B5EF4-FFF2-40B4-BE49-F238E27FC236}">
                <a16:creationId xmlns:a16="http://schemas.microsoft.com/office/drawing/2014/main" id="{DB472C22-D45D-6E65-28C6-26E607D00A9A}"/>
              </a:ext>
            </a:extLst>
          </p:cNvPr>
          <p:cNvSpPr txBox="1"/>
          <p:nvPr/>
        </p:nvSpPr>
        <p:spPr>
          <a:xfrm>
            <a:off x="8473440" y="4674066"/>
            <a:ext cx="2712720" cy="954107"/>
          </a:xfrm>
          <a:prstGeom prst="rect">
            <a:avLst/>
          </a:prstGeom>
          <a:solidFill>
            <a:schemeClr val="bg1"/>
          </a:solidFill>
        </p:spPr>
        <p:txBody>
          <a:bodyPr wrap="square" rtlCol="0">
            <a:spAutoFit/>
          </a:bodyPr>
          <a:lstStyle/>
          <a:p>
            <a:r>
              <a:rPr lang="lv-LV" sz="2800" dirty="0" err="1"/>
              <a:t>Maskulinitātes</a:t>
            </a:r>
            <a:r>
              <a:rPr lang="lv-LV" sz="2800" dirty="0"/>
              <a:t> </a:t>
            </a:r>
          </a:p>
          <a:p>
            <a:r>
              <a:rPr lang="lv-LV" sz="2800" dirty="0"/>
              <a:t>hierarhijas</a:t>
            </a:r>
            <a:endParaRPr lang="en-GB" sz="2800" dirty="0"/>
          </a:p>
        </p:txBody>
      </p:sp>
    </p:spTree>
    <p:extLst>
      <p:ext uri="{BB962C8B-B14F-4D97-AF65-F5344CB8AC3E}">
        <p14:creationId xmlns:p14="http://schemas.microsoft.com/office/powerpoint/2010/main" val="2432770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EBB969-7AC6-4524-5E35-72CCAC7DC6A6}"/>
              </a:ext>
            </a:extLst>
          </p:cNvPr>
          <p:cNvSpPr>
            <a:spLocks noGrp="1"/>
          </p:cNvSpPr>
          <p:nvPr>
            <p:ph type="title"/>
          </p:nvPr>
        </p:nvSpPr>
        <p:spPr>
          <a:xfrm>
            <a:off x="838200" y="365125"/>
            <a:ext cx="10515600" cy="1325563"/>
          </a:xfrm>
        </p:spPr>
        <p:txBody>
          <a:bodyPr>
            <a:normAutofit/>
          </a:bodyPr>
          <a:lstStyle/>
          <a:p>
            <a:r>
              <a:rPr lang="lv-LV" sz="5400"/>
              <a:t> Sievietes vieta hiearhijā</a:t>
            </a:r>
            <a:endParaRPr lang="en-GB" sz="5400"/>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4863607-E830-E42A-87DC-0F7EFC876413}"/>
              </a:ext>
            </a:extLst>
          </p:cNvPr>
          <p:cNvSpPr>
            <a:spLocks noGrp="1"/>
          </p:cNvSpPr>
          <p:nvPr>
            <p:ph idx="1"/>
          </p:nvPr>
        </p:nvSpPr>
        <p:spPr>
          <a:xfrm>
            <a:off x="838200" y="1929384"/>
            <a:ext cx="10515600" cy="4251960"/>
          </a:xfrm>
        </p:spPr>
        <p:txBody>
          <a:bodyPr>
            <a:normAutofit/>
          </a:bodyPr>
          <a:lstStyle/>
          <a:p>
            <a:pPr marL="0" indent="0">
              <a:buNone/>
            </a:pPr>
            <a:r>
              <a:rPr lang="lv-LV" sz="2000" b="0" i="0" u="none" strike="noStrike" baseline="0">
                <a:latin typeface="Segoe UI" panose="020B0502040204020203" pitchFamily="34" charset="0"/>
              </a:rPr>
              <a:t>Ir tas stāsts no Jaunās Derības, kur kādi ļaudis tiek aicināti uz kāzu mielastu, un katram izrādās kaut kāds iemesls, kādēļ viņš atsaka un neatnāk. Un tad tas aicinātājs, redzēdams, ka tie nenāk, saka: “Aiciniet jebkuru.” Un tad tiek salasīti tie, kas ir kaut kur sadabonami. (..) Ja nenāk tie kalpot, kuri tam ir aicināt, un tie, pirmkārt, droši vien tomēr ir vīri, tad tiek aicināts jebkurš. Un tad der jebkurš. Bet es domāju, ka tam pamatā tomēr ir problēma, ka tie, kas ir aicināti būt līderi, autoritātes, vienalga, vai tā būtu baznīca, vai tā būtu valdība, vai tā būtu skola pat arī, labi saprotot, ka es pati aizpildu kaut kādu vietu. Es domāju, ka tie, kam būtu jākļūst par mācītājiem, ja, skolotājiem, vadītājiem, līderiem, ka tā loma tomēr pamatā ir vīriešu loma, lai ko mēs arī.. Lai cik atvērti mēs būtu pret sievieti šajā lomā, un cik pieraduši varbūt jau pie tā, ka sieviete ir šajā lomā. Tā ir mana personīgā izjūta, ka, nu, šos amatus ieņem jebkurš, kurš ir gatavs.. </a:t>
            </a:r>
            <a:r>
              <a:rPr lang="lv-LV" sz="2000" i="1"/>
              <a:t>(Inita,47, luterāne)</a:t>
            </a:r>
          </a:p>
          <a:p>
            <a:pPr>
              <a:buFont typeface="Symbol" panose="05050102010706020507" pitchFamily="18" charset="2"/>
              <a:buChar char="Þ"/>
            </a:pPr>
            <a:r>
              <a:rPr lang="lv-LV" sz="2000"/>
              <a:t>Sieviešu vainošana, baznīcas feminizācija intervijās ar lielāko daļu katoļu sieviešu</a:t>
            </a:r>
          </a:p>
          <a:p>
            <a:pPr>
              <a:buFont typeface="Symbol" panose="05050102010706020507" pitchFamily="18" charset="2"/>
              <a:buChar char="Þ"/>
            </a:pPr>
            <a:r>
              <a:rPr lang="lv-LV" sz="2000"/>
              <a:t>Ļauj redzēt sievietes kā īslaicīgu plāksteri, zemāku hierarhijā, pat ja viņas ieņem augstāku pozīciju</a:t>
            </a:r>
            <a:endParaRPr lang="en-GB" sz="2000"/>
          </a:p>
        </p:txBody>
      </p:sp>
    </p:spTree>
    <p:extLst>
      <p:ext uri="{BB962C8B-B14F-4D97-AF65-F5344CB8AC3E}">
        <p14:creationId xmlns:p14="http://schemas.microsoft.com/office/powerpoint/2010/main" val="3359014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16184</TotalTime>
  <Words>2127</Words>
  <Application>Microsoft Office PowerPoint</Application>
  <PresentationFormat>Platekrāna</PresentationFormat>
  <Paragraphs>93</Paragraphs>
  <Slides>21</Slides>
  <Notes>0</Notes>
  <HiddenSlides>0</HiddenSlides>
  <MMClips>0</MMClips>
  <ScaleCrop>false</ScaleCrop>
  <HeadingPairs>
    <vt:vector size="4" baseType="variant">
      <vt:variant>
        <vt:lpstr>Dizains</vt:lpstr>
      </vt:variant>
      <vt:variant>
        <vt:i4>1</vt:i4>
      </vt:variant>
      <vt:variant>
        <vt:lpstr>Slaidu virsraksti</vt:lpstr>
      </vt:variant>
      <vt:variant>
        <vt:i4>21</vt:i4>
      </vt:variant>
    </vt:vector>
  </HeadingPairs>
  <TitlesOfParts>
    <vt:vector size="22" baseType="lpstr">
      <vt:lpstr>Office Theme</vt:lpstr>
      <vt:lpstr>Dzimumu līdztiesība vai taisnīgums?  Attiecībās balstīta autnomijas izpratne Latvijas ticīgo sieviešu vidū</vt:lpstr>
      <vt:lpstr>Teorētiskais konteksts</vt:lpstr>
      <vt:lpstr>Politiskais konteksts</vt:lpstr>
      <vt:lpstr>Baznīcas konteksts</vt:lpstr>
      <vt:lpstr>Dati</vt:lpstr>
      <vt:lpstr>Dzimtes priekšstati</vt:lpstr>
      <vt:lpstr>Vienlīdzība vai dievišķais taisnīgums</vt:lpstr>
      <vt:lpstr>Dievs kā starpnieks līdztiesībai</vt:lpstr>
      <vt:lpstr> Sievietes vieta hiearhijā</vt:lpstr>
      <vt:lpstr>Pretrunu nogludināšana</vt:lpstr>
      <vt:lpstr> </vt:lpstr>
      <vt:lpstr>Vienlīdzība caur Dieva žēlastību</vt:lpstr>
      <vt:lpstr>Vienlīdzības sasniegšanas garīgās stratēģijas</vt:lpstr>
      <vt:lpstr>Divas taisnīguma izpratnes</vt:lpstr>
      <vt:lpstr>Ceļš uz taisnīgumu caur autonomiju Dievā</vt:lpstr>
      <vt:lpstr> 1. piemērs 1: attiecības ar Dievu spējina</vt:lpstr>
      <vt:lpstr>2. piemērs: attiecības ar Dievu spējina caur ciešanām</vt:lpstr>
      <vt:lpstr>Stratēģijas pret institucionālo vardarbību baznīcā</vt:lpstr>
      <vt:lpstr>Baznīca un politika</vt:lpstr>
      <vt:lpstr>Baznīcas politikā </vt:lpstr>
      <vt:lpstr>Kopsavelkot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Seeking equality: relational and power-based conceptualizations of gender (in)equality among Latvian women of faith</dc:title>
  <dc:creator>Aivita Putnina</dc:creator>
  <cp:lastModifiedBy>Aivita Putniņa</cp:lastModifiedBy>
  <cp:revision>17</cp:revision>
  <dcterms:created xsi:type="dcterms:W3CDTF">2022-07-28T14:32:26Z</dcterms:created>
  <dcterms:modified xsi:type="dcterms:W3CDTF">2023-05-25T10:47:14Z</dcterms:modified>
</cp:coreProperties>
</file>