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69" r:id="rId4"/>
    <p:sldId id="257" r:id="rId5"/>
    <p:sldId id="259" r:id="rId6"/>
    <p:sldId id="260" r:id="rId7"/>
    <p:sldId id="263" r:id="rId8"/>
    <p:sldId id="262" r:id="rId9"/>
    <p:sldId id="261" r:id="rId10"/>
    <p:sldId id="265" r:id="rId11"/>
    <p:sldId id="264" r:id="rId12"/>
    <p:sldId id="268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2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13F19D-A2DE-4AF1-B309-62AF5316D08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06E083-8C18-400D-9129-652B62C2C6F9}">
      <dgm:prSet/>
      <dgm:spPr/>
      <dgm:t>
        <a:bodyPr/>
        <a:lstStyle/>
        <a:p>
          <a:r>
            <a:rPr lang="de-DE" dirty="0"/>
            <a:t>Long-time </a:t>
          </a:r>
          <a:r>
            <a:rPr lang="de-DE" dirty="0" err="1"/>
            <a:t>partner</a:t>
          </a:r>
          <a:r>
            <a:rPr lang="de-DE" dirty="0"/>
            <a:t> and </a:t>
          </a:r>
          <a:r>
            <a:rPr lang="de-DE" dirty="0" err="1"/>
            <a:t>financial</a:t>
          </a:r>
          <a:r>
            <a:rPr lang="de-DE" dirty="0"/>
            <a:t> </a:t>
          </a:r>
          <a:r>
            <a:rPr lang="de-DE" dirty="0" err="1"/>
            <a:t>supporter</a:t>
          </a:r>
          <a:r>
            <a:rPr lang="de-DE" dirty="0"/>
            <a:t> </a:t>
          </a:r>
          <a:r>
            <a:rPr lang="de-DE" dirty="0" err="1"/>
            <a:t>of</a:t>
          </a:r>
          <a:r>
            <a:rPr lang="de-DE" dirty="0"/>
            <a:t> ELCL
On 29 </a:t>
          </a:r>
          <a:r>
            <a:rPr lang="de-DE" dirty="0" err="1"/>
            <a:t>of</a:t>
          </a:r>
          <a:r>
            <a:rPr lang="de-DE" dirty="0"/>
            <a:t> June, 2015 </a:t>
          </a:r>
          <a:r>
            <a:rPr lang="de-DE" dirty="0" err="1"/>
            <a:t>first</a:t>
          </a:r>
          <a:r>
            <a:rPr lang="de-DE" dirty="0"/>
            <a:t> </a:t>
          </a:r>
          <a:r>
            <a:rPr lang="de-DE" dirty="0" err="1"/>
            <a:t>letter</a:t>
          </a:r>
          <a:r>
            <a:rPr lang="de-DE" dirty="0"/>
            <a:t> was </a:t>
          </a:r>
          <a:r>
            <a:rPr lang="de-DE" dirty="0" err="1"/>
            <a:t>submitted</a:t>
          </a:r>
          <a:r>
            <a:rPr lang="de-DE" dirty="0"/>
            <a:t> </a:t>
          </a:r>
          <a:r>
            <a:rPr lang="de-DE" dirty="0" err="1"/>
            <a:t>questioning</a:t>
          </a:r>
          <a:r>
            <a:rPr lang="de-DE" dirty="0"/>
            <a:t> </a:t>
          </a:r>
          <a:r>
            <a:rPr lang="de-DE" dirty="0" err="1"/>
            <a:t>further</a:t>
          </a:r>
          <a:r>
            <a:rPr lang="de-DE" dirty="0"/>
            <a:t> </a:t>
          </a:r>
          <a:r>
            <a:rPr lang="de-DE" dirty="0" err="1"/>
            <a:t>cooperation</a:t>
          </a:r>
          <a:r>
            <a:rPr lang="de-DE" dirty="0"/>
            <a:t>.
After </a:t>
          </a:r>
          <a:r>
            <a:rPr lang="de-DE" dirty="0" err="1"/>
            <a:t>the</a:t>
          </a:r>
          <a:r>
            <a:rPr lang="de-DE" dirty="0"/>
            <a:t> Synod, </a:t>
          </a:r>
          <a:r>
            <a:rPr lang="de-DE" dirty="0" err="1"/>
            <a:t>it</a:t>
          </a:r>
          <a:r>
            <a:rPr lang="de-DE" dirty="0"/>
            <a:t> was </a:t>
          </a:r>
          <a:r>
            <a:rPr lang="de-DE" dirty="0" err="1"/>
            <a:t>decided</a:t>
          </a:r>
          <a:r>
            <a:rPr lang="de-DE" dirty="0"/>
            <a:t>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refuse</a:t>
          </a:r>
          <a:r>
            <a:rPr lang="de-DE" dirty="0"/>
            <a:t> </a:t>
          </a:r>
          <a:r>
            <a:rPr lang="de-DE" dirty="0" err="1"/>
            <a:t>financial</a:t>
          </a:r>
          <a:r>
            <a:rPr lang="de-DE" dirty="0"/>
            <a:t> support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be</a:t>
          </a:r>
          <a:r>
            <a:rPr lang="de-DE" dirty="0"/>
            <a:t> </a:t>
          </a:r>
          <a:r>
            <a:rPr lang="de-DE" dirty="0" err="1"/>
            <a:t>managed</a:t>
          </a:r>
          <a:r>
            <a:rPr lang="de-DE" dirty="0"/>
            <a:t> </a:t>
          </a:r>
          <a:r>
            <a:rPr lang="de-DE" dirty="0" err="1"/>
            <a:t>through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ELCL </a:t>
          </a:r>
          <a:r>
            <a:rPr lang="de-DE" dirty="0" err="1"/>
            <a:t>Consistory</a:t>
          </a:r>
          <a:endParaRPr lang="en-US" dirty="0"/>
        </a:p>
      </dgm:t>
    </dgm:pt>
    <dgm:pt modelId="{4EB98FDB-0ADC-4E46-84C2-9353317730F0}" type="parTrans" cxnId="{51F10D46-F1EE-467F-BE8F-5F74EC754E57}">
      <dgm:prSet/>
      <dgm:spPr/>
      <dgm:t>
        <a:bodyPr/>
        <a:lstStyle/>
        <a:p>
          <a:endParaRPr lang="en-US"/>
        </a:p>
      </dgm:t>
    </dgm:pt>
    <dgm:pt modelId="{CA653BFE-6524-4E93-A898-04BFB7B998E4}" type="sibTrans" cxnId="{51F10D46-F1EE-467F-BE8F-5F74EC754E57}">
      <dgm:prSet/>
      <dgm:spPr/>
      <dgm:t>
        <a:bodyPr/>
        <a:lstStyle/>
        <a:p>
          <a:endParaRPr lang="en-US"/>
        </a:p>
      </dgm:t>
    </dgm:pt>
    <dgm:pt modelId="{FE30CE77-C73E-B344-9F0F-93B839FA72F7}" type="pres">
      <dgm:prSet presAssocID="{D213F19D-A2DE-4AF1-B309-62AF5316D08B}" presName="vert0" presStyleCnt="0">
        <dgm:presLayoutVars>
          <dgm:dir/>
          <dgm:animOne val="branch"/>
          <dgm:animLvl val="lvl"/>
        </dgm:presLayoutVars>
      </dgm:prSet>
      <dgm:spPr/>
    </dgm:pt>
    <dgm:pt modelId="{AC4AAEBD-A5DB-D148-BF89-3353A158159D}" type="pres">
      <dgm:prSet presAssocID="{3106E083-8C18-400D-9129-652B62C2C6F9}" presName="thickLine" presStyleLbl="alignNode1" presStyleIdx="0" presStyleCnt="1"/>
      <dgm:spPr/>
    </dgm:pt>
    <dgm:pt modelId="{42A888EB-CFE1-1A4B-8049-9DF5B6551429}" type="pres">
      <dgm:prSet presAssocID="{3106E083-8C18-400D-9129-652B62C2C6F9}" presName="horz1" presStyleCnt="0"/>
      <dgm:spPr/>
    </dgm:pt>
    <dgm:pt modelId="{7D1B8EC5-286F-0441-B44B-C58A72C5D07A}" type="pres">
      <dgm:prSet presAssocID="{3106E083-8C18-400D-9129-652B62C2C6F9}" presName="tx1" presStyleLbl="revTx" presStyleIdx="0" presStyleCnt="1"/>
      <dgm:spPr/>
    </dgm:pt>
    <dgm:pt modelId="{15D070DD-E8A9-FB47-8B6F-9A7DC15283EE}" type="pres">
      <dgm:prSet presAssocID="{3106E083-8C18-400D-9129-652B62C2C6F9}" presName="vert1" presStyleCnt="0"/>
      <dgm:spPr/>
    </dgm:pt>
  </dgm:ptLst>
  <dgm:cxnLst>
    <dgm:cxn modelId="{1107AC17-DB3E-1240-AE21-E4300A24A234}" type="presOf" srcId="{D213F19D-A2DE-4AF1-B309-62AF5316D08B}" destId="{FE30CE77-C73E-B344-9F0F-93B839FA72F7}" srcOrd="0" destOrd="0" presId="urn:microsoft.com/office/officeart/2008/layout/LinedList"/>
    <dgm:cxn modelId="{51F10D46-F1EE-467F-BE8F-5F74EC754E57}" srcId="{D213F19D-A2DE-4AF1-B309-62AF5316D08B}" destId="{3106E083-8C18-400D-9129-652B62C2C6F9}" srcOrd="0" destOrd="0" parTransId="{4EB98FDB-0ADC-4E46-84C2-9353317730F0}" sibTransId="{CA653BFE-6524-4E93-A898-04BFB7B998E4}"/>
    <dgm:cxn modelId="{06B15268-E237-854D-98FB-74750E6CE5AD}" type="presOf" srcId="{3106E083-8C18-400D-9129-652B62C2C6F9}" destId="{7D1B8EC5-286F-0441-B44B-C58A72C5D07A}" srcOrd="0" destOrd="0" presId="urn:microsoft.com/office/officeart/2008/layout/LinedList"/>
    <dgm:cxn modelId="{E4D1D2A8-EA0E-5049-A8A4-233B09ABFA44}" type="presParOf" srcId="{FE30CE77-C73E-B344-9F0F-93B839FA72F7}" destId="{AC4AAEBD-A5DB-D148-BF89-3353A158159D}" srcOrd="0" destOrd="0" presId="urn:microsoft.com/office/officeart/2008/layout/LinedList"/>
    <dgm:cxn modelId="{1164EE0E-0FF0-E643-8D4B-858EF32B78E9}" type="presParOf" srcId="{FE30CE77-C73E-B344-9F0F-93B839FA72F7}" destId="{42A888EB-CFE1-1A4B-8049-9DF5B6551429}" srcOrd="1" destOrd="0" presId="urn:microsoft.com/office/officeart/2008/layout/LinedList"/>
    <dgm:cxn modelId="{C5D79A01-A797-354D-9915-7EC69ED37709}" type="presParOf" srcId="{42A888EB-CFE1-1A4B-8049-9DF5B6551429}" destId="{7D1B8EC5-286F-0441-B44B-C58A72C5D07A}" srcOrd="0" destOrd="0" presId="urn:microsoft.com/office/officeart/2008/layout/LinedList"/>
    <dgm:cxn modelId="{92B41C5B-A866-8A48-9372-0B3705CF7151}" type="presParOf" srcId="{42A888EB-CFE1-1A4B-8049-9DF5B6551429}" destId="{15D070DD-E8A9-FB47-8B6F-9A7DC15283E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B2042B-62D2-4AAD-9CDB-5CC53351CA3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13B33EC-B611-4820-A7A3-FF8144B66CA6}">
      <dgm:prSet/>
      <dgm:spPr/>
      <dgm:t>
        <a:bodyPr/>
        <a:lstStyle/>
        <a:p>
          <a:r>
            <a:rPr lang="lv-LV" dirty="0" err="1"/>
            <a:t>Threat</a:t>
          </a:r>
          <a:r>
            <a:rPr lang="lv-LV" dirty="0"/>
            <a:t> </a:t>
          </a:r>
          <a:r>
            <a:rPr lang="lv-LV" dirty="0" err="1"/>
            <a:t>for</a:t>
          </a:r>
          <a:r>
            <a:rPr lang="lv-LV" dirty="0"/>
            <a:t> </a:t>
          </a:r>
          <a:r>
            <a:rPr lang="lv-LV" dirty="0" err="1"/>
            <a:t>the</a:t>
          </a:r>
          <a:r>
            <a:rPr lang="lv-LV" dirty="0"/>
            <a:t> </a:t>
          </a:r>
          <a:r>
            <a:rPr lang="lv-LV" dirty="0" err="1"/>
            <a:t>unity</a:t>
          </a:r>
          <a:r>
            <a:rPr lang="lv-LV" dirty="0"/>
            <a:t> </a:t>
          </a:r>
          <a:r>
            <a:rPr lang="lv-LV" dirty="0" err="1"/>
            <a:t>of</a:t>
          </a:r>
          <a:r>
            <a:rPr lang="lv-LV" dirty="0"/>
            <a:t> </a:t>
          </a:r>
          <a:r>
            <a:rPr lang="lv-LV" dirty="0" err="1"/>
            <a:t>the</a:t>
          </a:r>
          <a:r>
            <a:rPr lang="lv-LV" dirty="0"/>
            <a:t> </a:t>
          </a:r>
          <a:r>
            <a:rPr lang="lv-LV" dirty="0" err="1"/>
            <a:t>churches</a:t>
          </a:r>
          <a:r>
            <a:rPr lang="lv-LV" dirty="0"/>
            <a:t>.</a:t>
          </a:r>
          <a:endParaRPr lang="en-US" dirty="0"/>
        </a:p>
      </dgm:t>
    </dgm:pt>
    <dgm:pt modelId="{1ECC2C8E-1428-4003-946D-404AB7131F95}" type="parTrans" cxnId="{DDBA49BC-5902-4711-AE07-35EC613969D6}">
      <dgm:prSet/>
      <dgm:spPr/>
      <dgm:t>
        <a:bodyPr/>
        <a:lstStyle/>
        <a:p>
          <a:endParaRPr lang="en-US"/>
        </a:p>
      </dgm:t>
    </dgm:pt>
    <dgm:pt modelId="{B3BC26B5-20CE-4274-BFA7-567C793D4897}" type="sibTrans" cxnId="{DDBA49BC-5902-4711-AE07-35EC613969D6}">
      <dgm:prSet/>
      <dgm:spPr/>
      <dgm:t>
        <a:bodyPr/>
        <a:lstStyle/>
        <a:p>
          <a:endParaRPr lang="en-US"/>
        </a:p>
      </dgm:t>
    </dgm:pt>
    <dgm:pt modelId="{0987D408-138B-4789-B698-5CDEBD7B26D7}">
      <dgm:prSet/>
      <dgm:spPr/>
      <dgm:t>
        <a:bodyPr/>
        <a:lstStyle/>
        <a:p>
          <a:r>
            <a:rPr lang="de-DE" dirty="0" err="1"/>
            <a:t>Belong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dirty="0" err="1"/>
            <a:t>ordination</a:t>
          </a:r>
          <a:r>
            <a:rPr lang="de-DE" dirty="0"/>
            <a:t> </a:t>
          </a:r>
          <a:r>
            <a:rPr lang="de-DE" dirty="0" err="1"/>
            <a:t>of</a:t>
          </a:r>
          <a:r>
            <a:rPr lang="de-DE" dirty="0"/>
            <a:t> </a:t>
          </a:r>
          <a:r>
            <a:rPr lang="de-DE" dirty="0" err="1"/>
            <a:t>women</a:t>
          </a:r>
          <a:r>
            <a:rPr lang="de-DE" dirty="0"/>
            <a:t> </a:t>
          </a:r>
          <a:r>
            <a:rPr lang="de-DE" dirty="0" err="1"/>
            <a:t>substantially</a:t>
          </a:r>
          <a:r>
            <a:rPr lang="de-DE" dirty="0"/>
            <a:t> </a:t>
          </a:r>
          <a:r>
            <a:rPr lang="de-DE" dirty="0" err="1"/>
            <a:t>to</a:t>
          </a:r>
          <a:r>
            <a:rPr lang="de-DE" dirty="0"/>
            <a:t> </a:t>
          </a:r>
          <a:r>
            <a:rPr lang="de-DE" dirty="0" err="1"/>
            <a:t>the</a:t>
          </a:r>
          <a:r>
            <a:rPr lang="de-DE" dirty="0"/>
            <a:t> </a:t>
          </a:r>
          <a:r>
            <a:rPr lang="de-DE" dirty="0" err="1"/>
            <a:t>gospel</a:t>
          </a:r>
          <a:r>
            <a:rPr lang="de-DE" dirty="0"/>
            <a:t>?</a:t>
          </a:r>
          <a:r>
            <a:rPr lang="lv-LV" dirty="0"/>
            <a:t> </a:t>
          </a:r>
          <a:endParaRPr lang="en-US" dirty="0"/>
        </a:p>
      </dgm:t>
    </dgm:pt>
    <dgm:pt modelId="{4CA33926-6835-4572-8113-45ECF3AB57B9}" type="parTrans" cxnId="{73ED88D3-D988-4D10-9B27-D061B49019A6}">
      <dgm:prSet/>
      <dgm:spPr/>
      <dgm:t>
        <a:bodyPr/>
        <a:lstStyle/>
        <a:p>
          <a:endParaRPr lang="en-US"/>
        </a:p>
      </dgm:t>
    </dgm:pt>
    <dgm:pt modelId="{8398EBA6-1ACE-405B-B969-A6A356C245C1}" type="sibTrans" cxnId="{73ED88D3-D988-4D10-9B27-D061B49019A6}">
      <dgm:prSet/>
      <dgm:spPr/>
      <dgm:t>
        <a:bodyPr/>
        <a:lstStyle/>
        <a:p>
          <a:endParaRPr lang="en-US"/>
        </a:p>
      </dgm:t>
    </dgm:pt>
    <dgm:pt modelId="{56D11215-E341-4F35-A641-90AF6C3FE0B5}">
      <dgm:prSet/>
      <dgm:spPr/>
      <dgm:t>
        <a:bodyPr/>
        <a:lstStyle/>
        <a:p>
          <a:r>
            <a:rPr lang="de-DE" dirty="0"/>
            <a:t>The </a:t>
          </a:r>
          <a:r>
            <a:rPr lang="de-DE" dirty="0" err="1"/>
            <a:t>question</a:t>
          </a:r>
          <a:r>
            <a:rPr lang="de-DE" dirty="0"/>
            <a:t> </a:t>
          </a:r>
          <a:r>
            <a:rPr lang="de-DE" dirty="0" err="1"/>
            <a:t>of</a:t>
          </a:r>
          <a:r>
            <a:rPr lang="de-DE" dirty="0"/>
            <a:t> </a:t>
          </a:r>
          <a:r>
            <a:rPr lang="de-DE" dirty="0" err="1"/>
            <a:t>financial</a:t>
          </a:r>
          <a:r>
            <a:rPr lang="de-DE" dirty="0"/>
            <a:t> support </a:t>
          </a:r>
          <a:r>
            <a:rPr lang="de-DE" dirty="0" err="1"/>
            <a:t>becomes</a:t>
          </a:r>
          <a:r>
            <a:rPr lang="de-DE" dirty="0"/>
            <a:t> an </a:t>
          </a:r>
          <a:r>
            <a:rPr lang="de-DE" dirty="0" err="1"/>
            <a:t>ethical</a:t>
          </a:r>
          <a:r>
            <a:rPr lang="de-DE" dirty="0"/>
            <a:t> </a:t>
          </a:r>
          <a:r>
            <a:rPr lang="de-DE" dirty="0" err="1"/>
            <a:t>problem</a:t>
          </a:r>
          <a:r>
            <a:rPr lang="de-DE" dirty="0"/>
            <a:t>.</a:t>
          </a:r>
          <a:endParaRPr lang="en-US" dirty="0"/>
        </a:p>
      </dgm:t>
    </dgm:pt>
    <dgm:pt modelId="{12DF5AB6-5071-4191-B855-1C8F0A1B46A8}" type="parTrans" cxnId="{27B02F4F-25C9-457A-8D63-EBADAC38B2C2}">
      <dgm:prSet/>
      <dgm:spPr/>
      <dgm:t>
        <a:bodyPr/>
        <a:lstStyle/>
        <a:p>
          <a:endParaRPr lang="en-US"/>
        </a:p>
      </dgm:t>
    </dgm:pt>
    <dgm:pt modelId="{01ECAA5D-6517-4D5A-9D32-DEDDEF743314}" type="sibTrans" cxnId="{27B02F4F-25C9-457A-8D63-EBADAC38B2C2}">
      <dgm:prSet/>
      <dgm:spPr/>
      <dgm:t>
        <a:bodyPr/>
        <a:lstStyle/>
        <a:p>
          <a:endParaRPr lang="en-US"/>
        </a:p>
      </dgm:t>
    </dgm:pt>
    <dgm:pt modelId="{C1506A50-3015-F144-95E5-89030741992D}" type="pres">
      <dgm:prSet presAssocID="{80B2042B-62D2-4AAD-9CDB-5CC53351CA33}" presName="linear" presStyleCnt="0">
        <dgm:presLayoutVars>
          <dgm:animLvl val="lvl"/>
          <dgm:resizeHandles val="exact"/>
        </dgm:presLayoutVars>
      </dgm:prSet>
      <dgm:spPr/>
    </dgm:pt>
    <dgm:pt modelId="{7C525AFC-BD03-9849-A3E5-AB756EF28055}" type="pres">
      <dgm:prSet presAssocID="{F13B33EC-B611-4820-A7A3-FF8144B66CA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D5D4DB-860A-F640-B1F7-A21D9D6AB636}" type="pres">
      <dgm:prSet presAssocID="{B3BC26B5-20CE-4274-BFA7-567C793D4897}" presName="spacer" presStyleCnt="0"/>
      <dgm:spPr/>
    </dgm:pt>
    <dgm:pt modelId="{00286796-C7BC-6B49-9CF8-A18767B4B520}" type="pres">
      <dgm:prSet presAssocID="{0987D408-138B-4789-B698-5CDEBD7B26D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96C3D43-8AC3-E749-A453-D699B7895BC4}" type="pres">
      <dgm:prSet presAssocID="{8398EBA6-1ACE-405B-B969-A6A356C245C1}" presName="spacer" presStyleCnt="0"/>
      <dgm:spPr/>
    </dgm:pt>
    <dgm:pt modelId="{86168268-6AC3-7F48-BB3C-A0EF4DD2B1F0}" type="pres">
      <dgm:prSet presAssocID="{56D11215-E341-4F35-A641-90AF6C3FE0B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192920B-F0AD-A54D-B586-471957292429}" type="presOf" srcId="{56D11215-E341-4F35-A641-90AF6C3FE0B5}" destId="{86168268-6AC3-7F48-BB3C-A0EF4DD2B1F0}" srcOrd="0" destOrd="0" presId="urn:microsoft.com/office/officeart/2005/8/layout/vList2"/>
    <dgm:cxn modelId="{0253712F-4CB8-B34E-A1D7-275D0CED355A}" type="presOf" srcId="{0987D408-138B-4789-B698-5CDEBD7B26D7}" destId="{00286796-C7BC-6B49-9CF8-A18767B4B520}" srcOrd="0" destOrd="0" presId="urn:microsoft.com/office/officeart/2005/8/layout/vList2"/>
    <dgm:cxn modelId="{27B02F4F-25C9-457A-8D63-EBADAC38B2C2}" srcId="{80B2042B-62D2-4AAD-9CDB-5CC53351CA33}" destId="{56D11215-E341-4F35-A641-90AF6C3FE0B5}" srcOrd="2" destOrd="0" parTransId="{12DF5AB6-5071-4191-B855-1C8F0A1B46A8}" sibTransId="{01ECAA5D-6517-4D5A-9D32-DEDDEF743314}"/>
    <dgm:cxn modelId="{63384395-5C99-EC45-BA6E-0D353AE88F66}" type="presOf" srcId="{F13B33EC-B611-4820-A7A3-FF8144B66CA6}" destId="{7C525AFC-BD03-9849-A3E5-AB756EF28055}" srcOrd="0" destOrd="0" presId="urn:microsoft.com/office/officeart/2005/8/layout/vList2"/>
    <dgm:cxn modelId="{768932A0-52DF-F145-A2DA-4E0603F5293D}" type="presOf" srcId="{80B2042B-62D2-4AAD-9CDB-5CC53351CA33}" destId="{C1506A50-3015-F144-95E5-89030741992D}" srcOrd="0" destOrd="0" presId="urn:microsoft.com/office/officeart/2005/8/layout/vList2"/>
    <dgm:cxn modelId="{DDBA49BC-5902-4711-AE07-35EC613969D6}" srcId="{80B2042B-62D2-4AAD-9CDB-5CC53351CA33}" destId="{F13B33EC-B611-4820-A7A3-FF8144B66CA6}" srcOrd="0" destOrd="0" parTransId="{1ECC2C8E-1428-4003-946D-404AB7131F95}" sibTransId="{B3BC26B5-20CE-4274-BFA7-567C793D4897}"/>
    <dgm:cxn modelId="{73ED88D3-D988-4D10-9B27-D061B49019A6}" srcId="{80B2042B-62D2-4AAD-9CDB-5CC53351CA33}" destId="{0987D408-138B-4789-B698-5CDEBD7B26D7}" srcOrd="1" destOrd="0" parTransId="{4CA33926-6835-4572-8113-45ECF3AB57B9}" sibTransId="{8398EBA6-1ACE-405B-B969-A6A356C245C1}"/>
    <dgm:cxn modelId="{63118DCA-0C2D-E549-8D3E-868C8B20B5EE}" type="presParOf" srcId="{C1506A50-3015-F144-95E5-89030741992D}" destId="{7C525AFC-BD03-9849-A3E5-AB756EF28055}" srcOrd="0" destOrd="0" presId="urn:microsoft.com/office/officeart/2005/8/layout/vList2"/>
    <dgm:cxn modelId="{12A766D6-2AE0-1240-8EBF-35933F219369}" type="presParOf" srcId="{C1506A50-3015-F144-95E5-89030741992D}" destId="{CAD5D4DB-860A-F640-B1F7-A21D9D6AB636}" srcOrd="1" destOrd="0" presId="urn:microsoft.com/office/officeart/2005/8/layout/vList2"/>
    <dgm:cxn modelId="{A42B6947-97B2-F844-A2BD-95C60D45007C}" type="presParOf" srcId="{C1506A50-3015-F144-95E5-89030741992D}" destId="{00286796-C7BC-6B49-9CF8-A18767B4B520}" srcOrd="2" destOrd="0" presId="urn:microsoft.com/office/officeart/2005/8/layout/vList2"/>
    <dgm:cxn modelId="{818D4C0C-4D6F-BD4D-940F-E88211A51C59}" type="presParOf" srcId="{C1506A50-3015-F144-95E5-89030741992D}" destId="{596C3D43-8AC3-E749-A453-D699B7895BC4}" srcOrd="3" destOrd="0" presId="urn:microsoft.com/office/officeart/2005/8/layout/vList2"/>
    <dgm:cxn modelId="{333F7AF9-A794-D04C-B21F-AB14E7732A5A}" type="presParOf" srcId="{C1506A50-3015-F144-95E5-89030741992D}" destId="{86168268-6AC3-7F48-BB3C-A0EF4DD2B1F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AAEBD-A5DB-D148-BF89-3353A158159D}">
      <dsp:nvSpPr>
        <dsp:cNvPr id="0" name=""/>
        <dsp:cNvSpPr/>
      </dsp:nvSpPr>
      <dsp:spPr>
        <a:xfrm>
          <a:off x="0" y="0"/>
          <a:ext cx="101681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B8EC5-286F-0441-B44B-C58A72C5D07A}">
      <dsp:nvSpPr>
        <dsp:cNvPr id="0" name=""/>
        <dsp:cNvSpPr/>
      </dsp:nvSpPr>
      <dsp:spPr>
        <a:xfrm>
          <a:off x="0" y="0"/>
          <a:ext cx="10168127" cy="3694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300" kern="1200" dirty="0"/>
            <a:t>Long-time </a:t>
          </a:r>
          <a:r>
            <a:rPr lang="de-DE" sz="3300" kern="1200" dirty="0" err="1"/>
            <a:t>partner</a:t>
          </a:r>
          <a:r>
            <a:rPr lang="de-DE" sz="3300" kern="1200" dirty="0"/>
            <a:t> and </a:t>
          </a:r>
          <a:r>
            <a:rPr lang="de-DE" sz="3300" kern="1200" dirty="0" err="1"/>
            <a:t>financial</a:t>
          </a:r>
          <a:r>
            <a:rPr lang="de-DE" sz="3300" kern="1200" dirty="0"/>
            <a:t> </a:t>
          </a:r>
          <a:r>
            <a:rPr lang="de-DE" sz="3300" kern="1200" dirty="0" err="1"/>
            <a:t>supporter</a:t>
          </a:r>
          <a:r>
            <a:rPr lang="de-DE" sz="3300" kern="1200" dirty="0"/>
            <a:t> </a:t>
          </a:r>
          <a:r>
            <a:rPr lang="de-DE" sz="3300" kern="1200" dirty="0" err="1"/>
            <a:t>of</a:t>
          </a:r>
          <a:r>
            <a:rPr lang="de-DE" sz="3300" kern="1200" dirty="0"/>
            <a:t> ELCL
On 29 </a:t>
          </a:r>
          <a:r>
            <a:rPr lang="de-DE" sz="3300" kern="1200" dirty="0" err="1"/>
            <a:t>of</a:t>
          </a:r>
          <a:r>
            <a:rPr lang="de-DE" sz="3300" kern="1200" dirty="0"/>
            <a:t> June, 2015 </a:t>
          </a:r>
          <a:r>
            <a:rPr lang="de-DE" sz="3300" kern="1200" dirty="0" err="1"/>
            <a:t>first</a:t>
          </a:r>
          <a:r>
            <a:rPr lang="de-DE" sz="3300" kern="1200" dirty="0"/>
            <a:t> </a:t>
          </a:r>
          <a:r>
            <a:rPr lang="de-DE" sz="3300" kern="1200" dirty="0" err="1"/>
            <a:t>letter</a:t>
          </a:r>
          <a:r>
            <a:rPr lang="de-DE" sz="3300" kern="1200" dirty="0"/>
            <a:t> was </a:t>
          </a:r>
          <a:r>
            <a:rPr lang="de-DE" sz="3300" kern="1200" dirty="0" err="1"/>
            <a:t>submitted</a:t>
          </a:r>
          <a:r>
            <a:rPr lang="de-DE" sz="3300" kern="1200" dirty="0"/>
            <a:t> </a:t>
          </a:r>
          <a:r>
            <a:rPr lang="de-DE" sz="3300" kern="1200" dirty="0" err="1"/>
            <a:t>questioning</a:t>
          </a:r>
          <a:r>
            <a:rPr lang="de-DE" sz="3300" kern="1200" dirty="0"/>
            <a:t> </a:t>
          </a:r>
          <a:r>
            <a:rPr lang="de-DE" sz="3300" kern="1200" dirty="0" err="1"/>
            <a:t>further</a:t>
          </a:r>
          <a:r>
            <a:rPr lang="de-DE" sz="3300" kern="1200" dirty="0"/>
            <a:t> </a:t>
          </a:r>
          <a:r>
            <a:rPr lang="de-DE" sz="3300" kern="1200" dirty="0" err="1"/>
            <a:t>cooperation</a:t>
          </a:r>
          <a:r>
            <a:rPr lang="de-DE" sz="3300" kern="1200" dirty="0"/>
            <a:t>.
After </a:t>
          </a:r>
          <a:r>
            <a:rPr lang="de-DE" sz="3300" kern="1200" dirty="0" err="1"/>
            <a:t>the</a:t>
          </a:r>
          <a:r>
            <a:rPr lang="de-DE" sz="3300" kern="1200" dirty="0"/>
            <a:t> Synod, </a:t>
          </a:r>
          <a:r>
            <a:rPr lang="de-DE" sz="3300" kern="1200" dirty="0" err="1"/>
            <a:t>it</a:t>
          </a:r>
          <a:r>
            <a:rPr lang="de-DE" sz="3300" kern="1200" dirty="0"/>
            <a:t> was </a:t>
          </a:r>
          <a:r>
            <a:rPr lang="de-DE" sz="3300" kern="1200" dirty="0" err="1"/>
            <a:t>decided</a:t>
          </a:r>
          <a:r>
            <a:rPr lang="de-DE" sz="3300" kern="1200" dirty="0"/>
            <a:t> </a:t>
          </a:r>
          <a:r>
            <a:rPr lang="de-DE" sz="3300" kern="1200" dirty="0" err="1"/>
            <a:t>to</a:t>
          </a:r>
          <a:r>
            <a:rPr lang="de-DE" sz="3300" kern="1200" dirty="0"/>
            <a:t> </a:t>
          </a:r>
          <a:r>
            <a:rPr lang="de-DE" sz="3300" kern="1200" dirty="0" err="1"/>
            <a:t>refuse</a:t>
          </a:r>
          <a:r>
            <a:rPr lang="de-DE" sz="3300" kern="1200" dirty="0"/>
            <a:t> </a:t>
          </a:r>
          <a:r>
            <a:rPr lang="de-DE" sz="3300" kern="1200" dirty="0" err="1"/>
            <a:t>financial</a:t>
          </a:r>
          <a:r>
            <a:rPr lang="de-DE" sz="3300" kern="1200" dirty="0"/>
            <a:t> support </a:t>
          </a:r>
          <a:r>
            <a:rPr lang="de-DE" sz="3300" kern="1200" dirty="0" err="1"/>
            <a:t>to</a:t>
          </a:r>
          <a:r>
            <a:rPr lang="de-DE" sz="3300" kern="1200" dirty="0"/>
            <a:t> </a:t>
          </a:r>
          <a:r>
            <a:rPr lang="de-DE" sz="3300" kern="1200" dirty="0" err="1"/>
            <a:t>be</a:t>
          </a:r>
          <a:r>
            <a:rPr lang="de-DE" sz="3300" kern="1200" dirty="0"/>
            <a:t> </a:t>
          </a:r>
          <a:r>
            <a:rPr lang="de-DE" sz="3300" kern="1200" dirty="0" err="1"/>
            <a:t>managed</a:t>
          </a:r>
          <a:r>
            <a:rPr lang="de-DE" sz="3300" kern="1200" dirty="0"/>
            <a:t> </a:t>
          </a:r>
          <a:r>
            <a:rPr lang="de-DE" sz="3300" kern="1200" dirty="0" err="1"/>
            <a:t>through</a:t>
          </a:r>
          <a:r>
            <a:rPr lang="de-DE" sz="3300" kern="1200" dirty="0"/>
            <a:t> </a:t>
          </a:r>
          <a:r>
            <a:rPr lang="de-DE" sz="3300" kern="1200" dirty="0" err="1"/>
            <a:t>the</a:t>
          </a:r>
          <a:r>
            <a:rPr lang="de-DE" sz="3300" kern="1200" dirty="0"/>
            <a:t> ELCL </a:t>
          </a:r>
          <a:r>
            <a:rPr lang="de-DE" sz="3300" kern="1200" dirty="0" err="1"/>
            <a:t>Consistory</a:t>
          </a:r>
          <a:endParaRPr lang="en-US" sz="3300" kern="1200" dirty="0"/>
        </a:p>
      </dsp:txBody>
      <dsp:txXfrm>
        <a:off x="0" y="0"/>
        <a:ext cx="10168127" cy="3694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525AFC-BD03-9849-A3E5-AB756EF28055}">
      <dsp:nvSpPr>
        <dsp:cNvPr id="0" name=""/>
        <dsp:cNvSpPr/>
      </dsp:nvSpPr>
      <dsp:spPr>
        <a:xfrm>
          <a:off x="0" y="662219"/>
          <a:ext cx="6967728" cy="1352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400" kern="1200" dirty="0" err="1"/>
            <a:t>Threat</a:t>
          </a:r>
          <a:r>
            <a:rPr lang="lv-LV" sz="3400" kern="1200" dirty="0"/>
            <a:t> </a:t>
          </a:r>
          <a:r>
            <a:rPr lang="lv-LV" sz="3400" kern="1200" dirty="0" err="1"/>
            <a:t>for</a:t>
          </a:r>
          <a:r>
            <a:rPr lang="lv-LV" sz="3400" kern="1200" dirty="0"/>
            <a:t> </a:t>
          </a:r>
          <a:r>
            <a:rPr lang="lv-LV" sz="3400" kern="1200" dirty="0" err="1"/>
            <a:t>the</a:t>
          </a:r>
          <a:r>
            <a:rPr lang="lv-LV" sz="3400" kern="1200" dirty="0"/>
            <a:t> </a:t>
          </a:r>
          <a:r>
            <a:rPr lang="lv-LV" sz="3400" kern="1200" dirty="0" err="1"/>
            <a:t>unity</a:t>
          </a:r>
          <a:r>
            <a:rPr lang="lv-LV" sz="3400" kern="1200" dirty="0"/>
            <a:t> </a:t>
          </a:r>
          <a:r>
            <a:rPr lang="lv-LV" sz="3400" kern="1200" dirty="0" err="1"/>
            <a:t>of</a:t>
          </a:r>
          <a:r>
            <a:rPr lang="lv-LV" sz="3400" kern="1200" dirty="0"/>
            <a:t> </a:t>
          </a:r>
          <a:r>
            <a:rPr lang="lv-LV" sz="3400" kern="1200" dirty="0" err="1"/>
            <a:t>the</a:t>
          </a:r>
          <a:r>
            <a:rPr lang="lv-LV" sz="3400" kern="1200" dirty="0"/>
            <a:t> </a:t>
          </a:r>
          <a:r>
            <a:rPr lang="lv-LV" sz="3400" kern="1200" dirty="0" err="1"/>
            <a:t>churches</a:t>
          </a:r>
          <a:r>
            <a:rPr lang="lv-LV" sz="3400" kern="1200" dirty="0"/>
            <a:t>.</a:t>
          </a:r>
          <a:endParaRPr lang="en-US" sz="3400" kern="1200" dirty="0"/>
        </a:p>
      </dsp:txBody>
      <dsp:txXfrm>
        <a:off x="66025" y="728244"/>
        <a:ext cx="6835678" cy="1220470"/>
      </dsp:txXfrm>
    </dsp:sp>
    <dsp:sp modelId="{00286796-C7BC-6B49-9CF8-A18767B4B520}">
      <dsp:nvSpPr>
        <dsp:cNvPr id="0" name=""/>
        <dsp:cNvSpPr/>
      </dsp:nvSpPr>
      <dsp:spPr>
        <a:xfrm>
          <a:off x="0" y="2112660"/>
          <a:ext cx="6967728" cy="1352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 err="1"/>
            <a:t>Belong</a:t>
          </a:r>
          <a:r>
            <a:rPr lang="de-DE" sz="3400" kern="1200" dirty="0"/>
            <a:t> </a:t>
          </a:r>
          <a:r>
            <a:rPr lang="de-DE" sz="3400" kern="1200" dirty="0" err="1"/>
            <a:t>the</a:t>
          </a:r>
          <a:r>
            <a:rPr lang="de-DE" sz="3400" kern="1200" dirty="0"/>
            <a:t> </a:t>
          </a:r>
          <a:r>
            <a:rPr lang="de-DE" sz="3400" kern="1200" dirty="0" err="1"/>
            <a:t>ordination</a:t>
          </a:r>
          <a:r>
            <a:rPr lang="de-DE" sz="3400" kern="1200" dirty="0"/>
            <a:t> </a:t>
          </a:r>
          <a:r>
            <a:rPr lang="de-DE" sz="3400" kern="1200" dirty="0" err="1"/>
            <a:t>of</a:t>
          </a:r>
          <a:r>
            <a:rPr lang="de-DE" sz="3400" kern="1200" dirty="0"/>
            <a:t> </a:t>
          </a:r>
          <a:r>
            <a:rPr lang="de-DE" sz="3400" kern="1200" dirty="0" err="1"/>
            <a:t>women</a:t>
          </a:r>
          <a:r>
            <a:rPr lang="de-DE" sz="3400" kern="1200" dirty="0"/>
            <a:t> </a:t>
          </a:r>
          <a:r>
            <a:rPr lang="de-DE" sz="3400" kern="1200" dirty="0" err="1"/>
            <a:t>substantially</a:t>
          </a:r>
          <a:r>
            <a:rPr lang="de-DE" sz="3400" kern="1200" dirty="0"/>
            <a:t> </a:t>
          </a:r>
          <a:r>
            <a:rPr lang="de-DE" sz="3400" kern="1200" dirty="0" err="1"/>
            <a:t>to</a:t>
          </a:r>
          <a:r>
            <a:rPr lang="de-DE" sz="3400" kern="1200" dirty="0"/>
            <a:t> </a:t>
          </a:r>
          <a:r>
            <a:rPr lang="de-DE" sz="3400" kern="1200" dirty="0" err="1"/>
            <a:t>the</a:t>
          </a:r>
          <a:r>
            <a:rPr lang="de-DE" sz="3400" kern="1200" dirty="0"/>
            <a:t> </a:t>
          </a:r>
          <a:r>
            <a:rPr lang="de-DE" sz="3400" kern="1200" dirty="0" err="1"/>
            <a:t>gospel</a:t>
          </a:r>
          <a:r>
            <a:rPr lang="de-DE" sz="3400" kern="1200" dirty="0"/>
            <a:t>?</a:t>
          </a:r>
          <a:r>
            <a:rPr lang="lv-LV" sz="3400" kern="1200" dirty="0"/>
            <a:t> </a:t>
          </a:r>
          <a:endParaRPr lang="en-US" sz="3400" kern="1200" dirty="0"/>
        </a:p>
      </dsp:txBody>
      <dsp:txXfrm>
        <a:off x="66025" y="2178685"/>
        <a:ext cx="6835678" cy="1220470"/>
      </dsp:txXfrm>
    </dsp:sp>
    <dsp:sp modelId="{86168268-6AC3-7F48-BB3C-A0EF4DD2B1F0}">
      <dsp:nvSpPr>
        <dsp:cNvPr id="0" name=""/>
        <dsp:cNvSpPr/>
      </dsp:nvSpPr>
      <dsp:spPr>
        <a:xfrm>
          <a:off x="0" y="3563100"/>
          <a:ext cx="6967728" cy="1352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 dirty="0"/>
            <a:t>The </a:t>
          </a:r>
          <a:r>
            <a:rPr lang="de-DE" sz="3400" kern="1200" dirty="0" err="1"/>
            <a:t>question</a:t>
          </a:r>
          <a:r>
            <a:rPr lang="de-DE" sz="3400" kern="1200" dirty="0"/>
            <a:t> </a:t>
          </a:r>
          <a:r>
            <a:rPr lang="de-DE" sz="3400" kern="1200" dirty="0" err="1"/>
            <a:t>of</a:t>
          </a:r>
          <a:r>
            <a:rPr lang="de-DE" sz="3400" kern="1200" dirty="0"/>
            <a:t> </a:t>
          </a:r>
          <a:r>
            <a:rPr lang="de-DE" sz="3400" kern="1200" dirty="0" err="1"/>
            <a:t>financial</a:t>
          </a:r>
          <a:r>
            <a:rPr lang="de-DE" sz="3400" kern="1200" dirty="0"/>
            <a:t> support </a:t>
          </a:r>
          <a:r>
            <a:rPr lang="de-DE" sz="3400" kern="1200" dirty="0" err="1"/>
            <a:t>becomes</a:t>
          </a:r>
          <a:r>
            <a:rPr lang="de-DE" sz="3400" kern="1200" dirty="0"/>
            <a:t> an </a:t>
          </a:r>
          <a:r>
            <a:rPr lang="de-DE" sz="3400" kern="1200" dirty="0" err="1"/>
            <a:t>ethical</a:t>
          </a:r>
          <a:r>
            <a:rPr lang="de-DE" sz="3400" kern="1200" dirty="0"/>
            <a:t> </a:t>
          </a:r>
          <a:r>
            <a:rPr lang="de-DE" sz="3400" kern="1200" dirty="0" err="1"/>
            <a:t>problem</a:t>
          </a:r>
          <a:r>
            <a:rPr lang="de-DE" sz="3400" kern="1200" dirty="0"/>
            <a:t>.</a:t>
          </a:r>
          <a:endParaRPr lang="en-US" sz="3400" kern="1200" dirty="0"/>
        </a:p>
      </dsp:txBody>
      <dsp:txXfrm>
        <a:off x="66025" y="3629125"/>
        <a:ext cx="6835678" cy="1220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34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4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36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2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1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6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9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7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5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6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78" r:id="rId3"/>
    <p:sldLayoutId id="2147483677" r:id="rId4"/>
    <p:sldLayoutId id="2147483676" r:id="rId5"/>
    <p:sldLayoutId id="2147483675" r:id="rId6"/>
    <p:sldLayoutId id="2147483674" r:id="rId7"/>
    <p:sldLayoutId id="2147483673" r:id="rId8"/>
    <p:sldLayoutId id="2147483672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1CCB79-CF94-CDF6-E97B-6F6471C411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230" b="-1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0C6120F-0064-C4BC-8FB2-3EEEBBEF3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39" y="1547325"/>
            <a:ext cx="4621696" cy="332559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lv-LV" sz="3600" b="1" dirty="0"/>
              <a:t>Project “</a:t>
            </a:r>
            <a:r>
              <a:rPr lang="de-DE" sz="3600" b="1" dirty="0"/>
              <a:t>Living and </a:t>
            </a:r>
            <a:r>
              <a:rPr lang="de-DE" sz="3600" b="1" dirty="0" err="1"/>
              <a:t>believing</a:t>
            </a:r>
            <a:r>
              <a:rPr lang="de-DE" sz="3600" b="1" dirty="0"/>
              <a:t> </a:t>
            </a:r>
            <a:r>
              <a:rPr lang="de-DE" sz="3600" b="1" dirty="0" err="1"/>
              <a:t>gender</a:t>
            </a:r>
            <a:r>
              <a:rPr lang="de-DE" sz="3600" b="1" dirty="0"/>
              <a:t> in a neo-</a:t>
            </a:r>
            <a:r>
              <a:rPr lang="de-DE" sz="3600" b="1" dirty="0" err="1"/>
              <a:t>conservative</a:t>
            </a:r>
            <a:r>
              <a:rPr lang="de-DE" sz="3600" b="1" dirty="0"/>
              <a:t> </a:t>
            </a:r>
            <a:r>
              <a:rPr lang="de-DE" sz="3600" b="1" dirty="0" err="1"/>
              <a:t>future</a:t>
            </a:r>
            <a:r>
              <a:rPr lang="de-DE" sz="3600" b="1" dirty="0"/>
              <a:t>: </a:t>
            </a:r>
            <a:r>
              <a:rPr lang="de-DE" sz="3600" b="1" dirty="0" err="1"/>
              <a:t>the</a:t>
            </a:r>
            <a:r>
              <a:rPr lang="de-DE" sz="3600" b="1" dirty="0"/>
              <a:t> </a:t>
            </a:r>
            <a:r>
              <a:rPr lang="de-DE" sz="3600" b="1" dirty="0" err="1"/>
              <a:t>case</a:t>
            </a:r>
            <a:r>
              <a:rPr lang="de-DE" sz="3600" b="1" dirty="0"/>
              <a:t> </a:t>
            </a:r>
            <a:r>
              <a:rPr lang="de-DE" sz="3600" b="1" dirty="0" err="1"/>
              <a:t>of</a:t>
            </a:r>
            <a:r>
              <a:rPr lang="de-DE" sz="3600" b="1" dirty="0"/>
              <a:t> </a:t>
            </a:r>
            <a:r>
              <a:rPr lang="de-DE" sz="3600" b="1" dirty="0" err="1"/>
              <a:t>women's</a:t>
            </a:r>
            <a:r>
              <a:rPr lang="de-DE" sz="3600" b="1" dirty="0"/>
              <a:t> (non) </a:t>
            </a:r>
            <a:r>
              <a:rPr lang="de-DE" sz="3600" b="1" dirty="0" err="1"/>
              <a:t>ordination</a:t>
            </a:r>
            <a:r>
              <a:rPr lang="de-DE" sz="3600" b="1" dirty="0"/>
              <a:t> in </a:t>
            </a:r>
            <a:r>
              <a:rPr lang="de-DE" sz="3600" b="1" dirty="0" err="1"/>
              <a:t>Latvian</a:t>
            </a:r>
            <a:r>
              <a:rPr lang="de-DE" sz="3600" b="1" dirty="0"/>
              <a:t> </a:t>
            </a:r>
            <a:r>
              <a:rPr lang="de-DE" sz="3600" b="1" dirty="0" err="1"/>
              <a:t>Evangelical</a:t>
            </a:r>
            <a:r>
              <a:rPr lang="de-DE" sz="3600" b="1" dirty="0"/>
              <a:t> </a:t>
            </a:r>
            <a:r>
              <a:rPr lang="de-DE" sz="3600" b="1" dirty="0" err="1"/>
              <a:t>Lutheran</a:t>
            </a:r>
            <a:r>
              <a:rPr lang="de-DE" sz="3600" b="1" dirty="0"/>
              <a:t> Church</a:t>
            </a:r>
            <a:r>
              <a:rPr lang="lv-LV" sz="3600" b="1" dirty="0"/>
              <a:t>” </a:t>
            </a:r>
            <a:br>
              <a:rPr lang="lv-LV" sz="3600" b="1" dirty="0"/>
            </a:br>
            <a:endParaRPr lang="en-US" sz="18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4E8E0E4-0DB6-2486-96FB-44F49B3AF6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Dace </a:t>
            </a:r>
            <a:r>
              <a:rPr lang="en-US" sz="2000" dirty="0" err="1"/>
              <a:t>Balode</a:t>
            </a:r>
            <a:r>
              <a:rPr lang="en-US" sz="2000" dirty="0"/>
              <a:t>, Valdis </a:t>
            </a:r>
            <a:r>
              <a:rPr lang="en-US" sz="2000" dirty="0" err="1"/>
              <a:t>Tēraudkalns</a:t>
            </a:r>
            <a:endParaRPr lang="en-US" sz="2000" dirty="0"/>
          </a:p>
          <a:p>
            <a:r>
              <a:rPr lang="en-US" sz="2000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12" descr="A picture containing diagram&#10;&#10;Description automatically generated">
            <a:extLst>
              <a:ext uri="{FF2B5EF4-FFF2-40B4-BE49-F238E27FC236}">
                <a16:creationId xmlns:a16="http://schemas.microsoft.com/office/drawing/2014/main" id="{BCB13412-C35F-2F5F-BF1C-57966871DEA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577" y="169379"/>
            <a:ext cx="2455655" cy="1139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C94DA18-EC1F-4EF1-5C28-6396A79602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214" y="5793626"/>
            <a:ext cx="2658102" cy="87738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AAC64F1-3B41-E9AF-10BD-E5C33EE8BDB8}"/>
              </a:ext>
            </a:extLst>
          </p:cNvPr>
          <p:cNvSpPr txBox="1"/>
          <p:nvPr/>
        </p:nvSpPr>
        <p:spPr>
          <a:xfrm flipH="1">
            <a:off x="9854730" y="1309123"/>
            <a:ext cx="245565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The </a:t>
            </a:r>
            <a:r>
              <a:rPr lang="de-DE" dirty="0" err="1"/>
              <a:t>project</a:t>
            </a:r>
            <a:r>
              <a:rPr lang="de-DE" dirty="0"/>
              <a:t> lzp-2021/1-0182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Latvian</a:t>
            </a:r>
            <a:r>
              <a:rPr lang="de-DE" dirty="0"/>
              <a:t> Science </a:t>
            </a:r>
            <a:r>
              <a:rPr lang="de-DE" dirty="0" err="1"/>
              <a:t>Council's</a:t>
            </a:r>
            <a:r>
              <a:rPr lang="de-DE" dirty="0"/>
              <a:t> fundamental and </a:t>
            </a:r>
            <a:r>
              <a:rPr lang="de-DE" dirty="0" err="1"/>
              <a:t>applied</a:t>
            </a:r>
            <a:r>
              <a:rPr lang="de-DE" dirty="0"/>
              <a:t> </a:t>
            </a:r>
            <a:r>
              <a:rPr lang="de-DE" dirty="0" err="1"/>
              <a:t>projects</a:t>
            </a:r>
            <a:r>
              <a:rPr lang="de-DE" dirty="0"/>
              <a:t> </a:t>
            </a:r>
            <a:r>
              <a:rPr lang="de-DE" dirty="0" err="1"/>
              <a:t>competition</a:t>
            </a:r>
            <a:endParaRPr lang="de-DE" dirty="0"/>
          </a:p>
          <a:p>
            <a:r>
              <a:rPr lang="de-DE" dirty="0"/>
              <a:t> </a:t>
            </a:r>
            <a:endParaRPr lang="de-LV" dirty="0"/>
          </a:p>
        </p:txBody>
      </p:sp>
    </p:spTree>
    <p:extLst>
      <p:ext uri="{BB962C8B-B14F-4D97-AF65-F5344CB8AC3E}">
        <p14:creationId xmlns:p14="http://schemas.microsoft.com/office/powerpoint/2010/main" val="188531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ED0802-196B-89C8-2B9F-F333552B1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6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de-DE" sz="5200" dirty="0" err="1"/>
              <a:t>Withdrawal</a:t>
            </a:r>
            <a:r>
              <a:rPr lang="de-DE" sz="5200" dirty="0"/>
              <a:t> </a:t>
            </a:r>
            <a:r>
              <a:rPr lang="de-DE" sz="5200" dirty="0" err="1"/>
              <a:t>from</a:t>
            </a:r>
            <a:r>
              <a:rPr lang="de-DE" sz="5200" dirty="0"/>
              <a:t> CPCE</a:t>
            </a:r>
            <a:endParaRPr lang="de-LV" sz="5200" dirty="0"/>
          </a:p>
        </p:txBody>
      </p:sp>
      <p:pic>
        <p:nvPicPr>
          <p:cNvPr id="5" name="Picture 4" descr="Metal tic-tac-toe game pieces">
            <a:extLst>
              <a:ext uri="{FF2B5EF4-FFF2-40B4-BE49-F238E27FC236}">
                <a16:creationId xmlns:a16="http://schemas.microsoft.com/office/drawing/2014/main" id="{24250950-D70F-58C9-D533-432C33DD55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96" r="32133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11" name="!!accent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BAC9B4-F4F2-CCF0-BE80-F312ABAEE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216" y="3351276"/>
            <a:ext cx="6272784" cy="2825686"/>
          </a:xfrm>
        </p:spPr>
        <p:txBody>
          <a:bodyPr>
            <a:normAutofit/>
          </a:bodyPr>
          <a:lstStyle/>
          <a:p>
            <a:r>
              <a:rPr lang="lv-LV" sz="1800" dirty="0" err="1"/>
              <a:t>In</a:t>
            </a:r>
            <a:r>
              <a:rPr lang="lv-LV" sz="1800" dirty="0"/>
              <a:t> 2021 </a:t>
            </a:r>
            <a:r>
              <a:rPr lang="lv-LV" sz="1800" dirty="0" err="1"/>
              <a:t>the</a:t>
            </a:r>
            <a:r>
              <a:rPr lang="lv-LV" sz="1800" dirty="0"/>
              <a:t> </a:t>
            </a:r>
            <a:r>
              <a:rPr lang="lv-LV" sz="1800" dirty="0" err="1"/>
              <a:t>synod</a:t>
            </a:r>
            <a:r>
              <a:rPr lang="lv-LV" sz="1800" dirty="0"/>
              <a:t> </a:t>
            </a:r>
            <a:r>
              <a:rPr lang="lv-LV" sz="1800" dirty="0" err="1"/>
              <a:t>of</a:t>
            </a:r>
            <a:r>
              <a:rPr lang="lv-LV" sz="1800" dirty="0"/>
              <a:t> </a:t>
            </a:r>
            <a:r>
              <a:rPr lang="lv-LV" sz="1800" dirty="0" err="1"/>
              <a:t>the</a:t>
            </a:r>
            <a:r>
              <a:rPr lang="lv-LV" sz="1800" dirty="0"/>
              <a:t> ELCL </a:t>
            </a:r>
            <a:r>
              <a:rPr lang="lv-LV" sz="1800" dirty="0" err="1"/>
              <a:t>decides</a:t>
            </a:r>
            <a:r>
              <a:rPr lang="lv-LV" sz="1800" dirty="0"/>
              <a:t> to </a:t>
            </a:r>
            <a:r>
              <a:rPr lang="lv-LV" sz="1800" dirty="0" err="1"/>
              <a:t>withdraw</a:t>
            </a:r>
            <a:r>
              <a:rPr lang="lv-LV" sz="1800" dirty="0"/>
              <a:t> </a:t>
            </a:r>
            <a:r>
              <a:rPr lang="lv-LV" sz="1800" dirty="0" err="1"/>
              <a:t>from</a:t>
            </a:r>
            <a:r>
              <a:rPr lang="lv-LV" sz="1800" dirty="0"/>
              <a:t> </a:t>
            </a:r>
            <a:r>
              <a:rPr lang="lv-LV" sz="1800" dirty="0" err="1"/>
              <a:t>the</a:t>
            </a:r>
            <a:r>
              <a:rPr lang="lv-LV" sz="1800" dirty="0"/>
              <a:t> </a:t>
            </a:r>
            <a:r>
              <a:rPr lang="lv-LV" sz="1800" dirty="0" err="1"/>
              <a:t>Communion</a:t>
            </a:r>
            <a:r>
              <a:rPr lang="lv-LV" sz="1800" dirty="0"/>
              <a:t> </a:t>
            </a:r>
            <a:r>
              <a:rPr lang="lv-LV" sz="1800" dirty="0" err="1"/>
              <a:t>of</a:t>
            </a:r>
            <a:r>
              <a:rPr lang="lv-LV" sz="1800" dirty="0"/>
              <a:t> Protestant </a:t>
            </a:r>
            <a:r>
              <a:rPr lang="lv-LV" sz="1800" dirty="0" err="1"/>
              <a:t>Churches</a:t>
            </a:r>
            <a:r>
              <a:rPr lang="lv-LV" sz="1800" dirty="0"/>
              <a:t> </a:t>
            </a:r>
            <a:r>
              <a:rPr lang="lv-LV" sz="1800" dirty="0" err="1"/>
              <a:t>in</a:t>
            </a:r>
            <a:r>
              <a:rPr lang="lv-LV" sz="1800" dirty="0"/>
              <a:t> </a:t>
            </a:r>
            <a:r>
              <a:rPr lang="lv-LV" sz="1800" dirty="0" err="1"/>
              <a:t>Europe</a:t>
            </a:r>
            <a:endParaRPr lang="lv-LV" sz="1800" dirty="0"/>
          </a:p>
          <a:p>
            <a:r>
              <a:rPr lang="lv-LV" sz="1800" dirty="0" err="1"/>
              <a:t>Letter</a:t>
            </a:r>
            <a:r>
              <a:rPr lang="lv-LV" sz="1800" dirty="0"/>
              <a:t> </a:t>
            </a:r>
            <a:r>
              <a:rPr lang="lv-LV" sz="1800" dirty="0" err="1"/>
              <a:t>from</a:t>
            </a:r>
            <a:r>
              <a:rPr lang="lv-LV" sz="1800" dirty="0"/>
              <a:t> Jānis Vanags, </a:t>
            </a:r>
            <a:r>
              <a:rPr lang="lv-LV" sz="1800" dirty="0" err="1"/>
              <a:t>April</a:t>
            </a:r>
            <a:r>
              <a:rPr lang="lv-LV" sz="1800" dirty="0"/>
              <a:t> 20, 2022 "</a:t>
            </a:r>
            <a:r>
              <a:rPr lang="lv-LV" sz="1800" dirty="0" err="1"/>
              <a:t>When</a:t>
            </a:r>
            <a:r>
              <a:rPr lang="lv-LV" sz="1800" dirty="0"/>
              <a:t> </a:t>
            </a:r>
            <a:r>
              <a:rPr lang="lv-LV" sz="1800" dirty="0" err="1"/>
              <a:t>this</a:t>
            </a:r>
            <a:r>
              <a:rPr lang="lv-LV" sz="1800" dirty="0"/>
              <a:t> </a:t>
            </a:r>
            <a:r>
              <a:rPr lang="lv-LV" sz="1800" dirty="0" err="1"/>
              <a:t>fact</a:t>
            </a:r>
            <a:r>
              <a:rPr lang="lv-LV" sz="1800" dirty="0"/>
              <a:t> </a:t>
            </a:r>
            <a:r>
              <a:rPr lang="lv-LV" sz="1800" dirty="0" err="1"/>
              <a:t>was</a:t>
            </a:r>
            <a:r>
              <a:rPr lang="lv-LV" sz="1800" dirty="0"/>
              <a:t> </a:t>
            </a:r>
            <a:r>
              <a:rPr lang="lv-LV" sz="1800" dirty="0" err="1"/>
              <a:t>made</a:t>
            </a:r>
            <a:r>
              <a:rPr lang="lv-LV" sz="1800" dirty="0"/>
              <a:t> </a:t>
            </a:r>
            <a:r>
              <a:rPr lang="lv-LV" sz="1800" dirty="0" err="1"/>
              <a:t>so</a:t>
            </a:r>
            <a:r>
              <a:rPr lang="lv-LV" sz="1800" dirty="0"/>
              <a:t> </a:t>
            </a:r>
            <a:r>
              <a:rPr lang="lv-LV" sz="1800" dirty="0" err="1"/>
              <a:t>clear</a:t>
            </a:r>
            <a:r>
              <a:rPr lang="lv-LV" sz="1800" dirty="0"/>
              <a:t> to </a:t>
            </a:r>
            <a:r>
              <a:rPr lang="lv-LV" sz="1800" dirty="0" err="1"/>
              <a:t>us</a:t>
            </a:r>
            <a:r>
              <a:rPr lang="lv-LV" sz="1800" dirty="0"/>
              <a:t>, </a:t>
            </a:r>
            <a:r>
              <a:rPr lang="lv-LV" sz="1800" dirty="0" err="1"/>
              <a:t>we</a:t>
            </a:r>
            <a:r>
              <a:rPr lang="lv-LV" sz="1800" dirty="0"/>
              <a:t> </a:t>
            </a:r>
            <a:r>
              <a:rPr lang="lv-LV" sz="1800" dirty="0" err="1"/>
              <a:t>were</a:t>
            </a:r>
            <a:r>
              <a:rPr lang="lv-LV" sz="1800" dirty="0"/>
              <a:t> </a:t>
            </a:r>
            <a:r>
              <a:rPr lang="lv-LV" sz="1800" dirty="0" err="1"/>
              <a:t>given</a:t>
            </a:r>
            <a:r>
              <a:rPr lang="lv-LV" sz="1800" dirty="0"/>
              <a:t> </a:t>
            </a:r>
            <a:r>
              <a:rPr lang="lv-LV" sz="1800" dirty="0" err="1"/>
              <a:t>the</a:t>
            </a:r>
            <a:r>
              <a:rPr lang="lv-LV" sz="1800" dirty="0"/>
              <a:t> </a:t>
            </a:r>
            <a:r>
              <a:rPr lang="lv-LV" sz="1800" dirty="0" err="1"/>
              <a:t>choice</a:t>
            </a:r>
            <a:r>
              <a:rPr lang="lv-LV" sz="1800" dirty="0"/>
              <a:t> </a:t>
            </a:r>
            <a:r>
              <a:rPr lang="lv-LV" sz="1800" dirty="0" err="1"/>
              <a:t>of</a:t>
            </a:r>
            <a:r>
              <a:rPr lang="lv-LV" sz="1800" dirty="0"/>
              <a:t> </a:t>
            </a:r>
            <a:r>
              <a:rPr lang="lv-LV" sz="1800" dirty="0" err="1"/>
              <a:t>either</a:t>
            </a:r>
            <a:r>
              <a:rPr lang="lv-LV" sz="1800" dirty="0"/>
              <a:t> </a:t>
            </a:r>
            <a:r>
              <a:rPr lang="lv-LV" sz="1800" dirty="0" err="1"/>
              <a:t>withdrawing</a:t>
            </a:r>
            <a:r>
              <a:rPr lang="lv-LV" sz="1800" dirty="0"/>
              <a:t> </a:t>
            </a:r>
            <a:r>
              <a:rPr lang="lv-LV" sz="1800" dirty="0" err="1"/>
              <a:t>the</a:t>
            </a:r>
            <a:r>
              <a:rPr lang="lv-LV" sz="1800" dirty="0"/>
              <a:t> </a:t>
            </a:r>
            <a:r>
              <a:rPr lang="lv-LV" sz="1800" dirty="0" err="1"/>
              <a:t>Synod's</a:t>
            </a:r>
            <a:r>
              <a:rPr lang="lv-LV" sz="1800" dirty="0"/>
              <a:t> </a:t>
            </a:r>
            <a:r>
              <a:rPr lang="lv-LV" sz="1800" dirty="0" err="1"/>
              <a:t>decision</a:t>
            </a:r>
            <a:r>
              <a:rPr lang="lv-LV" sz="1800" dirty="0"/>
              <a:t> </a:t>
            </a:r>
            <a:r>
              <a:rPr lang="lv-LV" sz="1800" dirty="0" err="1"/>
              <a:t>or</a:t>
            </a:r>
            <a:r>
              <a:rPr lang="lv-LV" sz="1800" dirty="0"/>
              <a:t> </a:t>
            </a:r>
            <a:r>
              <a:rPr lang="lv-LV" sz="1800" dirty="0" err="1"/>
              <a:t>leaving</a:t>
            </a:r>
            <a:r>
              <a:rPr lang="lv-LV" sz="1800" dirty="0"/>
              <a:t> </a:t>
            </a:r>
            <a:r>
              <a:rPr lang="lv-LV" sz="1800" dirty="0" err="1"/>
              <a:t>the</a:t>
            </a:r>
            <a:r>
              <a:rPr lang="lv-LV" sz="1800" dirty="0"/>
              <a:t> CPCE. </a:t>
            </a:r>
            <a:r>
              <a:rPr lang="lv-LV" sz="1800" dirty="0" err="1"/>
              <a:t>One</a:t>
            </a:r>
            <a:r>
              <a:rPr lang="lv-LV" sz="1800" dirty="0"/>
              <a:t> </a:t>
            </a:r>
            <a:r>
              <a:rPr lang="lv-LV" sz="1800" dirty="0" err="1"/>
              <a:t>would</a:t>
            </a:r>
            <a:r>
              <a:rPr lang="lv-LV" sz="1800" dirty="0"/>
              <a:t> </a:t>
            </a:r>
            <a:r>
              <a:rPr lang="lv-LV" sz="1800" dirty="0" err="1"/>
              <a:t>not</a:t>
            </a:r>
            <a:r>
              <a:rPr lang="lv-LV" sz="1800" dirty="0"/>
              <a:t> </a:t>
            </a:r>
            <a:r>
              <a:rPr lang="lv-LV" sz="1800" dirty="0" err="1"/>
              <a:t>expect</a:t>
            </a:r>
            <a:r>
              <a:rPr lang="lv-LV" sz="1800" dirty="0"/>
              <a:t> </a:t>
            </a:r>
            <a:r>
              <a:rPr lang="lv-LV" sz="1800" dirty="0" err="1"/>
              <a:t>the</a:t>
            </a:r>
            <a:r>
              <a:rPr lang="lv-LV" sz="1800" dirty="0"/>
              <a:t> </a:t>
            </a:r>
            <a:r>
              <a:rPr lang="lv-LV" sz="1800" dirty="0" err="1"/>
              <a:t>same</a:t>
            </a:r>
            <a:r>
              <a:rPr lang="lv-LV" sz="1800" dirty="0"/>
              <a:t> </a:t>
            </a:r>
            <a:r>
              <a:rPr lang="lv-LV" sz="1800" dirty="0" err="1"/>
              <a:t>Synod</a:t>
            </a:r>
            <a:r>
              <a:rPr lang="lv-LV" sz="1800" dirty="0"/>
              <a:t> to </a:t>
            </a:r>
            <a:r>
              <a:rPr lang="lv-LV" sz="1800" dirty="0" err="1"/>
              <a:t>reverse</a:t>
            </a:r>
            <a:r>
              <a:rPr lang="lv-LV" sz="1800" dirty="0"/>
              <a:t> </a:t>
            </a:r>
            <a:r>
              <a:rPr lang="lv-LV" sz="1800" dirty="0" err="1"/>
              <a:t>its</a:t>
            </a:r>
            <a:r>
              <a:rPr lang="lv-LV" sz="1800" dirty="0"/>
              <a:t> </a:t>
            </a:r>
            <a:r>
              <a:rPr lang="lv-LV" sz="1800" dirty="0" err="1"/>
              <a:t>ordination</a:t>
            </a:r>
            <a:r>
              <a:rPr lang="lv-LV" sz="1800" dirty="0"/>
              <a:t> </a:t>
            </a:r>
            <a:r>
              <a:rPr lang="lv-LV" sz="1800" dirty="0" err="1"/>
              <a:t>decision</a:t>
            </a:r>
            <a:r>
              <a:rPr lang="lv-LV" sz="1800" dirty="0"/>
              <a:t> </a:t>
            </a:r>
            <a:r>
              <a:rPr lang="lv-LV" sz="1800" dirty="0" err="1"/>
              <a:t>with</a:t>
            </a:r>
            <a:r>
              <a:rPr lang="lv-LV" sz="1800" dirty="0"/>
              <a:t> </a:t>
            </a:r>
            <a:r>
              <a:rPr lang="lv-LV" sz="1800" dirty="0" err="1"/>
              <a:t>a</a:t>
            </a:r>
            <a:r>
              <a:rPr lang="lv-LV" sz="1800" dirty="0"/>
              <a:t> 3/4 </a:t>
            </a:r>
            <a:r>
              <a:rPr lang="lv-LV" sz="1800" dirty="0" err="1"/>
              <a:t>majority</a:t>
            </a:r>
            <a:r>
              <a:rPr lang="lv-LV" sz="1800" dirty="0"/>
              <a:t>. </a:t>
            </a:r>
            <a:r>
              <a:rPr lang="lv-LV" sz="1800" dirty="0" err="1"/>
              <a:t>We</a:t>
            </a:r>
            <a:r>
              <a:rPr lang="lv-LV" sz="1800" dirty="0"/>
              <a:t> </a:t>
            </a:r>
            <a:r>
              <a:rPr lang="lv-LV" sz="1800" dirty="0" err="1"/>
              <a:t>were</a:t>
            </a:r>
            <a:r>
              <a:rPr lang="lv-LV" sz="1800" dirty="0"/>
              <a:t> </a:t>
            </a:r>
            <a:r>
              <a:rPr lang="lv-LV" sz="1800" dirty="0" err="1"/>
              <a:t>left</a:t>
            </a:r>
            <a:r>
              <a:rPr lang="lv-LV" sz="1800" dirty="0"/>
              <a:t> </a:t>
            </a:r>
            <a:r>
              <a:rPr lang="lv-LV" sz="1800" dirty="0" err="1"/>
              <a:t>with</a:t>
            </a:r>
            <a:r>
              <a:rPr lang="lv-LV" sz="1800" dirty="0"/>
              <a:t> </a:t>
            </a:r>
            <a:r>
              <a:rPr lang="lv-LV" sz="1800" dirty="0" err="1"/>
              <a:t>only</a:t>
            </a:r>
            <a:r>
              <a:rPr lang="lv-LV" sz="1800" dirty="0"/>
              <a:t> </a:t>
            </a:r>
            <a:r>
              <a:rPr lang="lv-LV" sz="1800" dirty="0" err="1"/>
              <a:t>the</a:t>
            </a:r>
            <a:r>
              <a:rPr lang="lv-LV" sz="1800" dirty="0"/>
              <a:t> </a:t>
            </a:r>
            <a:r>
              <a:rPr lang="lv-LV" sz="1800" dirty="0" err="1"/>
              <a:t>second</a:t>
            </a:r>
            <a:r>
              <a:rPr lang="lv-LV" sz="1800" dirty="0"/>
              <a:t> </a:t>
            </a:r>
            <a:r>
              <a:rPr lang="lv-LV" sz="1800" dirty="0" err="1"/>
              <a:t>option</a:t>
            </a:r>
            <a:r>
              <a:rPr lang="lv-LV" sz="1800" dirty="0"/>
              <a:t>."</a:t>
            </a:r>
            <a:endParaRPr lang="de-LV" sz="1800" dirty="0"/>
          </a:p>
        </p:txBody>
      </p:sp>
    </p:spTree>
    <p:extLst>
      <p:ext uri="{BB962C8B-B14F-4D97-AF65-F5344CB8AC3E}">
        <p14:creationId xmlns:p14="http://schemas.microsoft.com/office/powerpoint/2010/main" val="135859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0C134-3E85-F4E9-CBF0-7ADDBB720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717" y="396223"/>
            <a:ext cx="10488565" cy="934278"/>
          </a:xfrm>
        </p:spPr>
        <p:txBody>
          <a:bodyPr>
            <a:normAutofit fontScale="90000"/>
          </a:bodyPr>
          <a:lstStyle/>
          <a:p>
            <a:r>
              <a:rPr lang="de-LV" dirty="0"/>
              <a:t>Correspondence: Jānis Vanags-Gerhard Ulrich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B7BD65-EC79-380E-5E89-5CD6591D4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1618735"/>
            <a:ext cx="11660212" cy="5090178"/>
          </a:xfrm>
        </p:spPr>
        <p:txBody>
          <a:bodyPr>
            <a:noAutofit/>
          </a:bodyPr>
          <a:lstStyle/>
          <a:p>
            <a:r>
              <a:rPr lang="de-DE" dirty="0" err="1"/>
              <a:t>Jānis</a:t>
            </a:r>
            <a:r>
              <a:rPr lang="de-DE" dirty="0"/>
              <a:t> </a:t>
            </a:r>
            <a:r>
              <a:rPr lang="de-DE" dirty="0" err="1"/>
              <a:t>Vanags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letter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December</a:t>
            </a:r>
            <a:r>
              <a:rPr lang="de-DE" dirty="0"/>
              <a:t> 8, 2016 </a:t>
            </a:r>
            <a:r>
              <a:rPr lang="de-DE" dirty="0" err="1"/>
              <a:t>to</a:t>
            </a:r>
            <a:r>
              <a:rPr lang="de-DE" dirty="0"/>
              <a:t> Gerhard Ulrich</a:t>
            </a:r>
          </a:p>
          <a:p>
            <a:r>
              <a:rPr lang="de-DE" dirty="0"/>
              <a:t>"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tried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not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church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ordains</a:t>
            </a:r>
            <a:r>
              <a:rPr lang="de-DE" dirty="0"/>
              <a:t> </a:t>
            </a:r>
            <a:r>
              <a:rPr lang="de-DE" dirty="0" err="1"/>
              <a:t>women</a:t>
            </a:r>
            <a:r>
              <a:rPr lang="de-DE" dirty="0"/>
              <a:t> and </a:t>
            </a:r>
            <a:r>
              <a:rPr lang="de-DE" dirty="0" err="1"/>
              <a:t>allows</a:t>
            </a:r>
            <a:r>
              <a:rPr lang="de-DE" dirty="0"/>
              <a:t> same-sex </a:t>
            </a:r>
            <a:r>
              <a:rPr lang="de-DE" dirty="0" err="1"/>
              <a:t>couples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settle</a:t>
            </a:r>
            <a:r>
              <a:rPr lang="de-DE" dirty="0"/>
              <a:t> in </a:t>
            </a:r>
            <a:r>
              <a:rPr lang="de-DE" dirty="0" err="1"/>
              <a:t>pastor's</a:t>
            </a:r>
            <a:r>
              <a:rPr lang="de-DE" dirty="0"/>
              <a:t> </a:t>
            </a:r>
            <a:r>
              <a:rPr lang="de-DE" dirty="0" err="1"/>
              <a:t>houses</a:t>
            </a:r>
            <a:r>
              <a:rPr lang="de-DE" dirty="0"/>
              <a:t>, but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church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tries</a:t>
            </a:r>
            <a:r>
              <a:rPr lang="de-DE" dirty="0"/>
              <a:t> - </a:t>
            </a:r>
            <a:r>
              <a:rPr lang="de-DE" dirty="0" err="1"/>
              <a:t>bona</a:t>
            </a:r>
            <a:r>
              <a:rPr lang="de-DE" dirty="0"/>
              <a:t> </a:t>
            </a:r>
            <a:r>
              <a:rPr lang="de-DE" dirty="0" err="1"/>
              <a:t>fide</a:t>
            </a:r>
            <a:r>
              <a:rPr lang="de-DE" dirty="0"/>
              <a:t> -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Jesus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prevailing</a:t>
            </a:r>
            <a:r>
              <a:rPr lang="de-DE" dirty="0"/>
              <a:t> </a:t>
            </a:r>
            <a:r>
              <a:rPr lang="de-DE" dirty="0" err="1"/>
              <a:t>conditions</a:t>
            </a:r>
            <a:r>
              <a:rPr lang="de-DE" dirty="0"/>
              <a:t>.“ </a:t>
            </a:r>
          </a:p>
          <a:p>
            <a:r>
              <a:rPr lang="de-DE" dirty="0"/>
              <a:t>"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still on </a:t>
            </a:r>
            <a:r>
              <a:rPr lang="de-DE" dirty="0" err="1"/>
              <a:t>the</a:t>
            </a:r>
            <a:r>
              <a:rPr lang="de-DE" dirty="0"/>
              <a:t> same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saving</a:t>
            </a:r>
            <a:r>
              <a:rPr lang="de-DE" dirty="0"/>
              <a:t> </a:t>
            </a:r>
            <a:r>
              <a:rPr lang="de-DE" dirty="0" err="1"/>
              <a:t>souls</a:t>
            </a:r>
            <a:r>
              <a:rPr lang="de-DE" dirty="0"/>
              <a:t>".</a:t>
            </a:r>
          </a:p>
          <a:p>
            <a:r>
              <a:rPr lang="de-DE" dirty="0"/>
              <a:t>"Northern Church, GAF and </a:t>
            </a:r>
            <a:r>
              <a:rPr lang="de-DE" dirty="0" err="1"/>
              <a:t>Evangelical</a:t>
            </a:r>
            <a:r>
              <a:rPr lang="de-DE" dirty="0"/>
              <a:t> Partner Support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canceled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support.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loss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. This will </a:t>
            </a:r>
            <a:r>
              <a:rPr lang="de-DE" dirty="0" err="1"/>
              <a:t>force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limit</a:t>
            </a:r>
            <a:r>
              <a:rPr lang="de-DE" dirty="0"/>
              <a:t>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/>
              <a:t>preaching</a:t>
            </a:r>
            <a:r>
              <a:rPr lang="de-DE" dirty="0"/>
              <a:t> </a:t>
            </a:r>
            <a:r>
              <a:rPr lang="de-DE" dirty="0" err="1"/>
              <a:t>ministry</a:t>
            </a:r>
            <a:r>
              <a:rPr lang="de-DE" dirty="0"/>
              <a:t>. </a:t>
            </a:r>
            <a:r>
              <a:rPr lang="de-DE" dirty="0" err="1"/>
              <a:t>However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gives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freedom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decisions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thinking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material </a:t>
            </a:r>
            <a:r>
              <a:rPr lang="de-DE" dirty="0" err="1"/>
              <a:t>consequences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faith</a:t>
            </a:r>
            <a:r>
              <a:rPr lang="de-DE" dirty="0"/>
              <a:t> </a:t>
            </a:r>
            <a:r>
              <a:rPr lang="de-DE" dirty="0" err="1"/>
              <a:t>alone</a:t>
            </a:r>
            <a:r>
              <a:rPr lang="de-DE" dirty="0"/>
              <a:t>. "</a:t>
            </a:r>
          </a:p>
        </p:txBody>
      </p:sp>
    </p:spTree>
    <p:extLst>
      <p:ext uri="{BB962C8B-B14F-4D97-AF65-F5344CB8AC3E}">
        <p14:creationId xmlns:p14="http://schemas.microsoft.com/office/powerpoint/2010/main" val="447198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0C134-3E85-F4E9-CBF0-7ADDBB720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717" y="396223"/>
            <a:ext cx="10488565" cy="934278"/>
          </a:xfrm>
        </p:spPr>
        <p:txBody>
          <a:bodyPr>
            <a:normAutofit fontScale="90000"/>
          </a:bodyPr>
          <a:lstStyle/>
          <a:p>
            <a:r>
              <a:rPr lang="de-LV" dirty="0"/>
              <a:t>Correspondence: Jānis Vanags-Gerhard Ulrich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B7BD65-EC79-380E-5E89-5CD6591D4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1618735"/>
            <a:ext cx="11660212" cy="5090178"/>
          </a:xfrm>
        </p:spPr>
        <p:txBody>
          <a:bodyPr>
            <a:noAutofit/>
          </a:bodyPr>
          <a:lstStyle/>
          <a:p>
            <a:r>
              <a:rPr lang="de-DE" dirty="0" err="1"/>
              <a:t>Quoting</a:t>
            </a:r>
            <a:r>
              <a:rPr lang="de-DE" dirty="0"/>
              <a:t> Luther: «But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true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sense </a:t>
            </a:r>
            <a:r>
              <a:rPr lang="de-DE" dirty="0" err="1"/>
              <a:t>the</a:t>
            </a:r>
            <a:r>
              <a:rPr lang="de-DE" dirty="0"/>
              <a:t> Holy Spirit </a:t>
            </a:r>
            <a:r>
              <a:rPr lang="de-DE" dirty="0" err="1"/>
              <a:t>omits</a:t>
            </a:r>
            <a:r>
              <a:rPr lang="de-DE" dirty="0"/>
              <a:t> </a:t>
            </a:r>
            <a:r>
              <a:rPr lang="de-DE" dirty="0" err="1"/>
              <a:t>women</a:t>
            </a:r>
            <a:r>
              <a:rPr lang="de-DE" dirty="0"/>
              <a:t>, </a:t>
            </a:r>
            <a:r>
              <a:rPr lang="de-DE" dirty="0" err="1"/>
              <a:t>children</a:t>
            </a:r>
            <a:r>
              <a:rPr lang="de-DE" dirty="0"/>
              <a:t> and </a:t>
            </a:r>
            <a:r>
              <a:rPr lang="de-DE" dirty="0" err="1"/>
              <a:t>incapable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, but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chooses</a:t>
            </a:r>
            <a:r>
              <a:rPr lang="de-DE" dirty="0"/>
              <a:t> </a:t>
            </a:r>
            <a:r>
              <a:rPr lang="de-DE" dirty="0" err="1"/>
              <a:t>capable</a:t>
            </a:r>
            <a:r>
              <a:rPr lang="de-DE" dirty="0"/>
              <a:t> </a:t>
            </a:r>
            <a:r>
              <a:rPr lang="de-DE" dirty="0" err="1"/>
              <a:t>men</a:t>
            </a:r>
            <a:r>
              <a:rPr lang="de-DE" dirty="0"/>
              <a:t> (</a:t>
            </a:r>
            <a:r>
              <a:rPr lang="de-DE" dirty="0" err="1"/>
              <a:t>except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necessity</a:t>
            </a:r>
            <a:r>
              <a:rPr lang="de-DE" dirty="0"/>
              <a:t>), (...) A </a:t>
            </a:r>
            <a:r>
              <a:rPr lang="de-DE" dirty="0" err="1"/>
              <a:t>woman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not </a:t>
            </a:r>
            <a:r>
              <a:rPr lang="de-DE" dirty="0" err="1"/>
              <a:t>teach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. In </a:t>
            </a:r>
            <a:r>
              <a:rPr lang="de-DE" dirty="0" err="1"/>
              <a:t>general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an </a:t>
            </a:r>
            <a:r>
              <a:rPr lang="de-DE" dirty="0" err="1"/>
              <a:t>able</a:t>
            </a:r>
            <a:r>
              <a:rPr lang="de-DE" dirty="0"/>
              <a:t>, </a:t>
            </a:r>
            <a:r>
              <a:rPr lang="de-DE" dirty="0" err="1"/>
              <a:t>chosen</a:t>
            </a:r>
            <a:r>
              <a:rPr lang="de-DE" dirty="0"/>
              <a:t> man, but not </a:t>
            </a:r>
            <a:r>
              <a:rPr lang="de-DE" dirty="0" err="1"/>
              <a:t>children</a:t>
            </a:r>
            <a:r>
              <a:rPr lang="de-DE" dirty="0"/>
              <a:t>, </a:t>
            </a:r>
            <a:r>
              <a:rPr lang="de-DE" dirty="0" err="1"/>
              <a:t>women</a:t>
            </a:r>
            <a:r>
              <a:rPr lang="de-DE" dirty="0"/>
              <a:t> and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able</a:t>
            </a:r>
            <a:r>
              <a:rPr lang="de-DE" dirty="0"/>
              <a:t>, </a:t>
            </a:r>
            <a:r>
              <a:rPr lang="de-DE" dirty="0" err="1"/>
              <a:t>although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hear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God</a:t>
            </a:r>
            <a:r>
              <a:rPr lang="de-DE" dirty="0"/>
              <a:t>, </a:t>
            </a:r>
            <a:r>
              <a:rPr lang="de-DE" dirty="0" err="1"/>
              <a:t>receive</a:t>
            </a:r>
            <a:r>
              <a:rPr lang="de-DE" dirty="0"/>
              <a:t> </a:t>
            </a:r>
            <a:r>
              <a:rPr lang="de-DE" dirty="0" err="1"/>
              <a:t>baptism</a:t>
            </a:r>
            <a:r>
              <a:rPr lang="de-DE" dirty="0"/>
              <a:t>, </a:t>
            </a:r>
            <a:r>
              <a:rPr lang="de-DE" dirty="0" err="1"/>
              <a:t>sacrament</a:t>
            </a:r>
            <a:r>
              <a:rPr lang="de-DE" dirty="0"/>
              <a:t>, </a:t>
            </a:r>
            <a:r>
              <a:rPr lang="de-DE" dirty="0" err="1"/>
              <a:t>absolution</a:t>
            </a:r>
            <a:r>
              <a:rPr lang="de-DE" dirty="0"/>
              <a:t> and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true</a:t>
            </a:r>
            <a:r>
              <a:rPr lang="de-DE" dirty="0"/>
              <a:t> </a:t>
            </a:r>
            <a:r>
              <a:rPr lang="de-DE" dirty="0" err="1"/>
              <a:t>holy</a:t>
            </a:r>
            <a:r>
              <a:rPr lang="de-DE" dirty="0"/>
              <a:t> Christians, </a:t>
            </a:r>
            <a:r>
              <a:rPr lang="de-DE" dirty="0" err="1"/>
              <a:t>as</a:t>
            </a:r>
            <a:r>
              <a:rPr lang="de-DE" dirty="0"/>
              <a:t> St. Peter </a:t>
            </a:r>
            <a:r>
              <a:rPr lang="de-DE" dirty="0" err="1"/>
              <a:t>says</a:t>
            </a:r>
            <a:r>
              <a:rPr lang="de-DE" dirty="0"/>
              <a:t>. » </a:t>
            </a:r>
            <a:r>
              <a:rPr lang="de-DE" sz="1800" dirty="0"/>
              <a:t>WA 50, 600, 12-20</a:t>
            </a:r>
          </a:p>
          <a:p>
            <a:r>
              <a:rPr lang="de-DE" dirty="0"/>
              <a:t>"I do not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courage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assert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Luther and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companions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fathers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Lutheran</a:t>
            </a:r>
            <a:r>
              <a:rPr lang="de-DE" dirty="0"/>
              <a:t> </a:t>
            </a:r>
            <a:r>
              <a:rPr lang="de-DE" dirty="0" err="1"/>
              <a:t>orthodoxy</a:t>
            </a:r>
            <a:r>
              <a:rPr lang="de-DE" dirty="0"/>
              <a:t>,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all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Lutherans</a:t>
            </a:r>
            <a:r>
              <a:rPr lang="de-DE" dirty="0"/>
              <a:t> </a:t>
            </a:r>
            <a:r>
              <a:rPr lang="de-DE" dirty="0" err="1"/>
              <a:t>did</a:t>
            </a:r>
            <a:r>
              <a:rPr lang="de-DE" dirty="0"/>
              <a:t> not </a:t>
            </a:r>
            <a:r>
              <a:rPr lang="de-DE" dirty="0" err="1"/>
              <a:t>recognize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essence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Lutheran</a:t>
            </a:r>
            <a:r>
              <a:rPr lang="de-DE" dirty="0"/>
              <a:t> </a:t>
            </a:r>
            <a:r>
              <a:rPr lang="de-DE" dirty="0" err="1"/>
              <a:t>theology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middle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20th </a:t>
            </a:r>
            <a:r>
              <a:rPr lang="de-DE" dirty="0" err="1"/>
              <a:t>century</a:t>
            </a:r>
            <a:r>
              <a:rPr lang="de-DE" dirty="0"/>
              <a:t>. </a:t>
            </a:r>
            <a:r>
              <a:rPr lang="de-DE" dirty="0" err="1"/>
              <a:t>Wouldn't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fairer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conclude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women's</a:t>
            </a:r>
            <a:r>
              <a:rPr lang="de-DE" dirty="0"/>
              <a:t> </a:t>
            </a:r>
            <a:r>
              <a:rPr lang="de-DE" dirty="0" err="1"/>
              <a:t>ordination</a:t>
            </a:r>
            <a:r>
              <a:rPr lang="de-DE" dirty="0"/>
              <a:t> was </a:t>
            </a:r>
            <a:r>
              <a:rPr lang="de-DE" dirty="0" err="1"/>
              <a:t>introduced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completely</a:t>
            </a:r>
            <a:r>
              <a:rPr lang="de-DE" dirty="0"/>
              <a:t> different </a:t>
            </a:r>
            <a:r>
              <a:rPr lang="de-DE" dirty="0" err="1"/>
              <a:t>reasons</a:t>
            </a:r>
            <a:r>
              <a:rPr lang="de-DE" dirty="0"/>
              <a:t>?"</a:t>
            </a:r>
          </a:p>
        </p:txBody>
      </p:sp>
    </p:spTree>
    <p:extLst>
      <p:ext uri="{BB962C8B-B14F-4D97-AF65-F5344CB8AC3E}">
        <p14:creationId xmlns:p14="http://schemas.microsoft.com/office/powerpoint/2010/main" val="2342718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AD4887B-6D05-304C-F0B7-E66C7B617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de-LV" sz="3600" dirty="0"/>
              <a:t>Theological topics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C6DF4598-9CA4-6073-C216-A0E7F1F05B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780378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7589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9357868-5322-9E24-10CE-A5E5027D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8" y="1442172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dirty="0"/>
              <a:t>Thank you!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3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B7BA75-684E-19A1-826C-5052EC919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124999"/>
            <a:ext cx="4076149" cy="4608003"/>
          </a:xfrm>
        </p:spPr>
        <p:txBody>
          <a:bodyPr anchor="ctr">
            <a:normAutofit/>
          </a:bodyPr>
          <a:lstStyle/>
          <a:p>
            <a:r>
              <a:rPr lang="de-LV" sz="4000" dirty="0">
                <a:solidFill>
                  <a:schemeClr val="accent1"/>
                </a:solidFill>
              </a:rPr>
              <a:t>Research progress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C47D00-D9E0-92A1-3FB6-0B51517F2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586" y="1124998"/>
            <a:ext cx="6143248" cy="4608003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de-DE" sz="2000" dirty="0"/>
            </a:br>
            <a:r>
              <a:rPr lang="de-DE" sz="2000" dirty="0"/>
              <a:t>1) – </a:t>
            </a:r>
            <a:r>
              <a:rPr lang="de-DE" sz="2000" dirty="0" err="1"/>
              <a:t>Antropological</a:t>
            </a:r>
            <a:r>
              <a:rPr lang="de-DE" sz="2000" dirty="0"/>
              <a:t> </a:t>
            </a:r>
            <a:r>
              <a:rPr lang="de-DE" sz="2000" dirty="0" err="1"/>
              <a:t>part</a:t>
            </a:r>
            <a:r>
              <a:rPr lang="de-DE" sz="2000" dirty="0"/>
              <a:t> - 60 </a:t>
            </a:r>
            <a:r>
              <a:rPr lang="de-DE" sz="2000" dirty="0" err="1"/>
              <a:t>pastors</a:t>
            </a:r>
            <a:r>
              <a:rPr lang="de-DE" sz="2000" dirty="0"/>
              <a:t> and 60 </a:t>
            </a:r>
            <a:r>
              <a:rPr lang="de-DE" sz="2000" dirty="0" err="1"/>
              <a:t>laypeople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ELCL </a:t>
            </a:r>
            <a:r>
              <a:rPr lang="de-DE" sz="2000" dirty="0" err="1"/>
              <a:t>interviewed</a:t>
            </a:r>
            <a:r>
              <a:rPr lang="de-DE" sz="2000" dirty="0"/>
              <a:t>;</a:t>
            </a:r>
            <a:br>
              <a:rPr lang="de-DE" sz="2000" dirty="0"/>
            </a:br>
            <a:r>
              <a:rPr lang="de-DE" sz="2000" dirty="0"/>
              <a:t>2) – Media </a:t>
            </a:r>
            <a:r>
              <a:rPr lang="de-DE" sz="2000" dirty="0" err="1"/>
              <a:t>analysis</a:t>
            </a:r>
            <a:r>
              <a:rPr lang="de-DE" sz="2000" dirty="0"/>
              <a:t> </a:t>
            </a:r>
            <a:r>
              <a:rPr lang="de-DE" sz="2000" dirty="0" err="1"/>
              <a:t>collected</a:t>
            </a:r>
            <a:r>
              <a:rPr lang="de-DE" sz="2000" dirty="0"/>
              <a:t> </a:t>
            </a:r>
            <a:r>
              <a:rPr lang="de-DE" sz="2000" dirty="0" err="1"/>
              <a:t>media</a:t>
            </a:r>
            <a:r>
              <a:rPr lang="de-DE" sz="2000" dirty="0"/>
              <a:t> material, </a:t>
            </a:r>
            <a:r>
              <a:rPr lang="de-DE" sz="2000" dirty="0" err="1"/>
              <a:t>partly</a:t>
            </a:r>
            <a:r>
              <a:rPr lang="de-DE" sz="2000" dirty="0"/>
              <a:t> </a:t>
            </a:r>
            <a:r>
              <a:rPr lang="de-DE" sz="2000" dirty="0" err="1"/>
              <a:t>analized</a:t>
            </a:r>
            <a:r>
              <a:rPr lang="de-DE" sz="2000" dirty="0"/>
              <a:t>;</a:t>
            </a:r>
            <a:br>
              <a:rPr lang="de-DE" sz="2000" dirty="0"/>
            </a:br>
            <a:r>
              <a:rPr lang="de-DE" sz="2000" dirty="0"/>
              <a:t>3) – </a:t>
            </a:r>
            <a:r>
              <a:rPr lang="de-DE" sz="2000" dirty="0" err="1"/>
              <a:t>Theological</a:t>
            </a:r>
            <a:r>
              <a:rPr lang="de-DE" sz="2000" dirty="0"/>
              <a:t> </a:t>
            </a:r>
            <a:r>
              <a:rPr lang="de-DE" sz="2000" dirty="0" err="1"/>
              <a:t>part</a:t>
            </a:r>
            <a:r>
              <a:rPr lang="de-DE" sz="2000" dirty="0"/>
              <a:t> - </a:t>
            </a:r>
            <a:r>
              <a:rPr lang="de-DE" sz="2000" dirty="0" err="1"/>
              <a:t>collected</a:t>
            </a:r>
            <a:r>
              <a:rPr lang="de-DE" sz="2000" dirty="0"/>
              <a:t> </a:t>
            </a:r>
            <a:r>
              <a:rPr lang="de-DE" sz="2000" dirty="0" err="1"/>
              <a:t>documents</a:t>
            </a:r>
            <a:r>
              <a:rPr lang="de-DE" sz="2000" dirty="0"/>
              <a:t> </a:t>
            </a:r>
            <a:r>
              <a:rPr lang="de-DE" sz="2000" dirty="0" err="1"/>
              <a:t>that</a:t>
            </a:r>
            <a:r>
              <a:rPr lang="de-DE" sz="2000" dirty="0"/>
              <a:t> </a:t>
            </a:r>
            <a:r>
              <a:rPr lang="de-DE" sz="2000" dirty="0" err="1"/>
              <a:t>tell</a:t>
            </a:r>
            <a:r>
              <a:rPr lang="de-DE" sz="2000" dirty="0"/>
              <a:t> </a:t>
            </a:r>
            <a:r>
              <a:rPr lang="de-DE" sz="2000" dirty="0" err="1"/>
              <a:t>about</a:t>
            </a:r>
            <a:r>
              <a:rPr lang="de-DE" sz="2000" dirty="0"/>
              <a:t> </a:t>
            </a:r>
            <a:r>
              <a:rPr lang="de-DE" sz="2000" dirty="0" err="1"/>
              <a:t>developments</a:t>
            </a:r>
            <a:r>
              <a:rPr lang="de-DE" sz="2000" dirty="0"/>
              <a:t>, </a:t>
            </a:r>
            <a:r>
              <a:rPr lang="de-DE" sz="2000" dirty="0" err="1"/>
              <a:t>reactions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ELCL's</a:t>
            </a:r>
            <a:r>
              <a:rPr lang="de-DE" sz="2000" dirty="0"/>
              <a:t> </a:t>
            </a:r>
            <a:r>
              <a:rPr lang="de-DE" sz="2000" dirty="0" err="1"/>
              <a:t>decision</a:t>
            </a:r>
            <a:r>
              <a:rPr lang="de-DE" sz="2000" dirty="0"/>
              <a:t> </a:t>
            </a:r>
            <a:r>
              <a:rPr lang="de-DE" sz="2000" dirty="0" err="1"/>
              <a:t>against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ordination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women</a:t>
            </a:r>
            <a:r>
              <a:rPr lang="de-DE" sz="2000" dirty="0"/>
              <a:t>, </a:t>
            </a:r>
            <a:r>
              <a:rPr lang="de-DE" sz="2000" dirty="0" err="1"/>
              <a:t>especially</a:t>
            </a:r>
            <a:r>
              <a:rPr lang="de-DE" sz="2000" dirty="0"/>
              <a:t> </a:t>
            </a:r>
            <a:r>
              <a:rPr lang="de-DE" sz="2000" dirty="0" err="1"/>
              <a:t>archive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Center </a:t>
            </a:r>
            <a:r>
              <a:rPr lang="de-DE" sz="2000" dirty="0" err="1"/>
              <a:t>for</a:t>
            </a:r>
            <a:r>
              <a:rPr lang="de-DE" sz="2000" dirty="0"/>
              <a:t> Mission and </a:t>
            </a:r>
            <a:r>
              <a:rPr lang="de-DE" sz="2000" dirty="0" err="1"/>
              <a:t>Ecumenism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Ev.-Luth. Church in Northern Germany . </a:t>
            </a:r>
          </a:p>
          <a:p>
            <a:endParaRPr lang="de-LV" sz="2000" dirty="0"/>
          </a:p>
        </p:txBody>
      </p:sp>
    </p:spTree>
    <p:extLst>
      <p:ext uri="{BB962C8B-B14F-4D97-AF65-F5344CB8AC3E}">
        <p14:creationId xmlns:p14="http://schemas.microsoft.com/office/powerpoint/2010/main" val="256129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212D4D-8B4E-EB8A-C905-160D71E2D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Reaction to the annulment of women's ordination in the ELCL outside Latvia</a:t>
            </a:r>
            <a:endParaRPr lang="de-LV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DBD364-66A5-3CA6-5EBB-1A720B7732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V"/>
          </a:p>
        </p:txBody>
      </p:sp>
    </p:spTree>
    <p:extLst>
      <p:ext uri="{BB962C8B-B14F-4D97-AF65-F5344CB8AC3E}">
        <p14:creationId xmlns:p14="http://schemas.microsoft.com/office/powerpoint/2010/main" val="357162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D7D95F-FCCB-248B-702F-3B740296C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LV" dirty="0"/>
              <a:t>Document analysis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36DFF4-014C-D8EC-0964-BB1AC1B9A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err="1"/>
              <a:t>Gain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theological</a:t>
            </a:r>
            <a:r>
              <a:rPr lang="de-DE" dirty="0"/>
              <a:t> </a:t>
            </a:r>
            <a:r>
              <a:rPr lang="de-DE" dirty="0" err="1"/>
              <a:t>debate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accompanied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abolition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women's</a:t>
            </a:r>
            <a:r>
              <a:rPr lang="de-DE" dirty="0"/>
              <a:t> </a:t>
            </a:r>
            <a:r>
              <a:rPr lang="de-DE" dirty="0" err="1"/>
              <a:t>ordination</a:t>
            </a:r>
            <a:r>
              <a:rPr lang="de-DE" dirty="0"/>
              <a:t> (WO) in </a:t>
            </a:r>
            <a:r>
              <a:rPr lang="de-DE" dirty="0" err="1"/>
              <a:t>Evangelical</a:t>
            </a:r>
            <a:r>
              <a:rPr lang="de-DE" dirty="0"/>
              <a:t> </a:t>
            </a:r>
            <a:r>
              <a:rPr lang="de-DE" dirty="0" err="1"/>
              <a:t>Lutheran</a:t>
            </a:r>
            <a:r>
              <a:rPr lang="de-DE" dirty="0"/>
              <a:t> Church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Latvia</a:t>
            </a:r>
            <a:r>
              <a:rPr lang="de-DE" dirty="0"/>
              <a:t> (ELCL).</a:t>
            </a:r>
          </a:p>
          <a:p>
            <a:r>
              <a:rPr lang="de-DE" dirty="0" err="1"/>
              <a:t>Gain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events</a:t>
            </a:r>
            <a:r>
              <a:rPr lang="de-DE" dirty="0"/>
              <a:t>.</a:t>
            </a:r>
          </a:p>
          <a:p>
            <a:r>
              <a:rPr lang="de-DE" dirty="0"/>
              <a:t>Sources – </a:t>
            </a:r>
            <a:r>
              <a:rPr lang="de-DE" dirty="0" err="1"/>
              <a:t>archive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churches</a:t>
            </a:r>
            <a:r>
              <a:rPr lang="de-DE" dirty="0"/>
              <a:t> and </a:t>
            </a:r>
            <a:r>
              <a:rPr lang="de-DE" dirty="0" err="1"/>
              <a:t>organizations</a:t>
            </a:r>
            <a:r>
              <a:rPr lang="de-DE" dirty="0"/>
              <a:t>, </a:t>
            </a:r>
            <a:r>
              <a:rPr lang="de-DE" dirty="0" err="1"/>
              <a:t>correspondence</a:t>
            </a:r>
            <a:r>
              <a:rPr lang="de-DE" dirty="0"/>
              <a:t>,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reports</a:t>
            </a:r>
            <a:r>
              <a:rPr lang="de-DE" dirty="0"/>
              <a:t>.</a:t>
            </a:r>
          </a:p>
          <a:p>
            <a:r>
              <a:rPr lang="de-DE" dirty="0" err="1"/>
              <a:t>Document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,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 err="1"/>
              <a:t>Presentation</a:t>
            </a:r>
            <a:r>
              <a:rPr lang="de-DE" dirty="0"/>
              <a:t> –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German Northern Church</a:t>
            </a:r>
            <a:endParaRPr lang="de-LV" dirty="0"/>
          </a:p>
        </p:txBody>
      </p:sp>
    </p:spTree>
    <p:extLst>
      <p:ext uri="{BB962C8B-B14F-4D97-AF65-F5344CB8AC3E}">
        <p14:creationId xmlns:p14="http://schemas.microsoft.com/office/powerpoint/2010/main" val="367319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8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2DCDFE7-6150-5E3F-B106-4A03C5D30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de-DE" dirty="0"/>
              <a:t>Partner </a:t>
            </a:r>
            <a:r>
              <a:rPr lang="de-DE" dirty="0" err="1"/>
              <a:t>responses</a:t>
            </a:r>
            <a:r>
              <a:rPr lang="de-DE" dirty="0"/>
              <a:t>: LWF</a:t>
            </a:r>
            <a:endParaRPr lang="de-LV" dirty="0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FD8AC7-5D03-D835-F9C1-2C6E04746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5609" y="516835"/>
            <a:ext cx="5954599" cy="5547624"/>
          </a:xfrm>
        </p:spPr>
        <p:txBody>
          <a:bodyPr anchor="ctr">
            <a:normAutofit/>
          </a:bodyPr>
          <a:lstStyle/>
          <a:p>
            <a:r>
              <a:rPr lang="lv-LV" sz="2000" dirty="0" err="1"/>
              <a:t>In</a:t>
            </a:r>
            <a:r>
              <a:rPr lang="lv-LV" sz="2000" dirty="0"/>
              <a:t> 2015, 30.01.-1.02. </a:t>
            </a:r>
            <a:r>
              <a:rPr lang="lv-LV" sz="2000" dirty="0" err="1"/>
              <a:t>Bishop</a:t>
            </a:r>
            <a:r>
              <a:rPr lang="lv-LV" sz="2000" dirty="0"/>
              <a:t> </a:t>
            </a:r>
            <a:r>
              <a:rPr lang="lv-LV" sz="2000" dirty="0" err="1"/>
              <a:t>Munib</a:t>
            </a:r>
            <a:r>
              <a:rPr lang="lv-LV" sz="2000" dirty="0"/>
              <a:t> A. </a:t>
            </a:r>
            <a:r>
              <a:rPr lang="lv-LV" sz="2000" dirty="0" err="1"/>
              <a:t>Yunans</a:t>
            </a:r>
            <a:r>
              <a:rPr lang="lv-LV" sz="2000" dirty="0"/>
              <a:t>, </a:t>
            </a:r>
            <a:r>
              <a:rPr lang="lv-LV" sz="2000" dirty="0" err="1"/>
              <a:t>president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Lutheran</a:t>
            </a:r>
            <a:r>
              <a:rPr lang="lv-LV" sz="2000" dirty="0"/>
              <a:t> </a:t>
            </a:r>
            <a:r>
              <a:rPr lang="lv-LV" sz="2000" dirty="0" err="1"/>
              <a:t>World</a:t>
            </a:r>
            <a:r>
              <a:rPr lang="lv-LV" sz="2000" dirty="0"/>
              <a:t> </a:t>
            </a:r>
            <a:r>
              <a:rPr lang="lv-LV" sz="2000" dirty="0" err="1"/>
              <a:t>Federation</a:t>
            </a:r>
            <a:r>
              <a:rPr lang="lv-LV" sz="2000" dirty="0"/>
              <a:t> (LWF) </a:t>
            </a:r>
            <a:r>
              <a:rPr lang="lv-LV" sz="2000" dirty="0" err="1"/>
              <a:t>is</a:t>
            </a:r>
            <a:r>
              <a:rPr lang="lv-LV" sz="2000" dirty="0"/>
              <a:t> </a:t>
            </a:r>
            <a:r>
              <a:rPr lang="lv-LV" sz="2000" dirty="0" err="1"/>
              <a:t>visiting</a:t>
            </a:r>
            <a:r>
              <a:rPr lang="lv-LV" sz="2000" dirty="0"/>
              <a:t> Latvia.</a:t>
            </a:r>
          </a:p>
          <a:p>
            <a:r>
              <a:rPr lang="lv-LV" sz="2000" dirty="0" err="1"/>
              <a:t>In</a:t>
            </a:r>
            <a:r>
              <a:rPr lang="lv-LV" sz="2000" dirty="0"/>
              <a:t> </a:t>
            </a:r>
            <a:r>
              <a:rPr lang="lv-LV" sz="2000" dirty="0" err="1"/>
              <a:t>April</a:t>
            </a:r>
            <a:r>
              <a:rPr lang="lv-LV" sz="2000" dirty="0"/>
              <a:t> 2016, </a:t>
            </a:r>
            <a:r>
              <a:rPr lang="lv-LV" sz="2000" dirty="0" err="1"/>
              <a:t>a</a:t>
            </a:r>
            <a:r>
              <a:rPr lang="lv-LV" sz="2000" dirty="0"/>
              <a:t> LWF </a:t>
            </a:r>
            <a:r>
              <a:rPr lang="lv-LV" sz="2000" dirty="0" err="1"/>
              <a:t>delegation</a:t>
            </a:r>
            <a:r>
              <a:rPr lang="lv-LV" sz="2000" dirty="0"/>
              <a:t> </a:t>
            </a:r>
            <a:r>
              <a:rPr lang="lv-LV" sz="2000" dirty="0" err="1"/>
              <a:t>visited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church</a:t>
            </a:r>
            <a:r>
              <a:rPr lang="lv-LV" sz="2000" dirty="0"/>
              <a:t>, Vice </a:t>
            </a:r>
            <a:r>
              <a:rPr lang="lv-LV" sz="2000" dirty="0" err="1"/>
              <a:t>President</a:t>
            </a:r>
            <a:r>
              <a:rPr lang="lv-LV" sz="2000" dirty="0"/>
              <a:t> </a:t>
            </a:r>
            <a:r>
              <a:rPr lang="lv-LV" sz="2000" dirty="0" err="1"/>
              <a:t>Tamaś</a:t>
            </a:r>
            <a:r>
              <a:rPr lang="lv-LV" sz="2000" dirty="0"/>
              <a:t> </a:t>
            </a:r>
            <a:r>
              <a:rPr lang="lv-LV" sz="2000" dirty="0" err="1"/>
              <a:t>Fabiny</a:t>
            </a:r>
            <a:r>
              <a:rPr lang="lv-LV" sz="2000" dirty="0"/>
              <a:t>, </a:t>
            </a:r>
            <a:r>
              <a:rPr lang="lv-LV" sz="2000" dirty="0" err="1"/>
              <a:t>also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current</a:t>
            </a:r>
            <a:r>
              <a:rPr lang="lv-LV" sz="2000" dirty="0"/>
              <a:t> </a:t>
            </a:r>
            <a:r>
              <a:rPr lang="lv-LV" sz="2000" dirty="0" err="1"/>
              <a:t>General</a:t>
            </a:r>
            <a:r>
              <a:rPr lang="lv-LV" sz="2000" dirty="0"/>
              <a:t> </a:t>
            </a:r>
            <a:r>
              <a:rPr lang="lv-LV" sz="2000" dirty="0" err="1"/>
              <a:t>Secretary</a:t>
            </a:r>
            <a:r>
              <a:rPr lang="lv-LV" sz="2000" dirty="0"/>
              <a:t> </a:t>
            </a:r>
            <a:r>
              <a:rPr lang="lv-LV" sz="2000" dirty="0" err="1"/>
              <a:t>Anne</a:t>
            </a:r>
            <a:r>
              <a:rPr lang="lv-LV" sz="2000" dirty="0"/>
              <a:t> </a:t>
            </a:r>
            <a:r>
              <a:rPr lang="lv-LV" sz="2000" dirty="0" err="1"/>
              <a:t>Burkhardt</a:t>
            </a:r>
            <a:r>
              <a:rPr lang="lv-LV" sz="2000" dirty="0"/>
              <a:t>.</a:t>
            </a:r>
          </a:p>
          <a:p>
            <a:r>
              <a:rPr lang="lv-LV" sz="2000" dirty="0" err="1"/>
              <a:t>Statement</a:t>
            </a:r>
            <a:r>
              <a:rPr lang="lv-LV" sz="2000" dirty="0"/>
              <a:t> </a:t>
            </a:r>
            <a:r>
              <a:rPr lang="lv-LV" sz="2000" dirty="0" err="1"/>
              <a:t>by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General</a:t>
            </a:r>
            <a:r>
              <a:rPr lang="lv-LV" sz="2000" dirty="0"/>
              <a:t> </a:t>
            </a:r>
            <a:r>
              <a:rPr lang="lv-LV" sz="2000" dirty="0" err="1"/>
              <a:t>Secretariat</a:t>
            </a:r>
            <a:r>
              <a:rPr lang="lv-LV" sz="2000" dirty="0"/>
              <a:t> (Martin </a:t>
            </a:r>
            <a:r>
              <a:rPr lang="lv-LV" sz="2000" dirty="0" err="1"/>
              <a:t>Junge</a:t>
            </a:r>
            <a:r>
              <a:rPr lang="lv-LV" sz="2000" dirty="0"/>
              <a:t>) </a:t>
            </a:r>
            <a:r>
              <a:rPr lang="lv-LV" sz="2000" dirty="0" err="1"/>
              <a:t>on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website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LWF </a:t>
            </a:r>
            <a:r>
              <a:rPr lang="lv-LV" sz="2000" dirty="0" err="1"/>
              <a:t>after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synod</a:t>
            </a:r>
            <a:r>
              <a:rPr lang="lv-LV" sz="2000" dirty="0"/>
              <a:t>: "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issue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</a:t>
            </a:r>
            <a:r>
              <a:rPr lang="lv-LV" sz="2000" dirty="0" err="1"/>
              <a:t>women's</a:t>
            </a:r>
            <a:r>
              <a:rPr lang="lv-LV" sz="2000" dirty="0"/>
              <a:t> </a:t>
            </a:r>
            <a:r>
              <a:rPr lang="lv-LV" sz="2000" dirty="0" err="1"/>
              <a:t>ordination</a:t>
            </a:r>
            <a:r>
              <a:rPr lang="lv-LV" sz="2000" dirty="0"/>
              <a:t> </a:t>
            </a:r>
            <a:r>
              <a:rPr lang="lv-LV" sz="2000" dirty="0" err="1"/>
              <a:t>should</a:t>
            </a:r>
            <a:r>
              <a:rPr lang="lv-LV" sz="2000" dirty="0"/>
              <a:t> </a:t>
            </a:r>
            <a:r>
              <a:rPr lang="lv-LV" sz="2000" dirty="0" err="1"/>
              <a:t>not</a:t>
            </a:r>
            <a:r>
              <a:rPr lang="lv-LV" sz="2000" dirty="0"/>
              <a:t> </a:t>
            </a:r>
            <a:r>
              <a:rPr lang="lv-LV" sz="2000" dirty="0" err="1"/>
              <a:t>be</a:t>
            </a:r>
            <a:r>
              <a:rPr lang="lv-LV" sz="2000" dirty="0"/>
              <a:t> </a:t>
            </a:r>
            <a:r>
              <a:rPr lang="lv-LV" sz="2000" dirty="0" err="1"/>
              <a:t>forced</a:t>
            </a:r>
            <a:r>
              <a:rPr lang="lv-LV" sz="2000" dirty="0"/>
              <a:t>", "</a:t>
            </a:r>
            <a:r>
              <a:rPr lang="lv-LV" sz="2000" dirty="0" err="1"/>
              <a:t>concerned</a:t>
            </a:r>
            <a:r>
              <a:rPr lang="lv-LV" sz="2000" dirty="0"/>
              <a:t> </a:t>
            </a:r>
            <a:r>
              <a:rPr lang="lv-LV" sz="2000" dirty="0" err="1"/>
              <a:t>about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impact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</a:t>
            </a:r>
            <a:r>
              <a:rPr lang="lv-LV" sz="2000" dirty="0" err="1"/>
              <a:t>this</a:t>
            </a:r>
            <a:r>
              <a:rPr lang="lv-LV" sz="2000" dirty="0"/>
              <a:t> </a:t>
            </a:r>
            <a:r>
              <a:rPr lang="lv-LV" sz="2000" dirty="0" err="1"/>
              <a:t>decision</a:t>
            </a:r>
            <a:r>
              <a:rPr lang="lv-LV" sz="2000" dirty="0"/>
              <a:t> </a:t>
            </a:r>
            <a:r>
              <a:rPr lang="lv-LV" sz="2000" dirty="0" err="1"/>
              <a:t>on</a:t>
            </a:r>
            <a:r>
              <a:rPr lang="lv-LV" sz="2000" dirty="0"/>
              <a:t> </a:t>
            </a:r>
            <a:r>
              <a:rPr lang="lv-LV" sz="2000" dirty="0" err="1"/>
              <a:t>ELCL's</a:t>
            </a:r>
            <a:r>
              <a:rPr lang="lv-LV" sz="2000" dirty="0"/>
              <a:t> </a:t>
            </a:r>
            <a:r>
              <a:rPr lang="lv-LV" sz="2000" dirty="0" err="1"/>
              <a:t>bilateral</a:t>
            </a:r>
            <a:r>
              <a:rPr lang="lv-LV" sz="2000" dirty="0"/>
              <a:t> </a:t>
            </a:r>
            <a:r>
              <a:rPr lang="lv-LV" sz="2000" dirty="0" err="1"/>
              <a:t>and</a:t>
            </a:r>
            <a:r>
              <a:rPr lang="lv-LV" sz="2000" dirty="0"/>
              <a:t> </a:t>
            </a:r>
            <a:r>
              <a:rPr lang="lv-LV" sz="2000" dirty="0" err="1"/>
              <a:t>multilateral</a:t>
            </a:r>
            <a:r>
              <a:rPr lang="lv-LV" sz="2000" dirty="0"/>
              <a:t> </a:t>
            </a:r>
            <a:r>
              <a:rPr lang="lv-LV" sz="2000" dirty="0" err="1"/>
              <a:t>relations</a:t>
            </a:r>
            <a:r>
              <a:rPr lang="lv-LV" sz="2000" dirty="0"/>
              <a:t>"</a:t>
            </a:r>
          </a:p>
          <a:p>
            <a:endParaRPr lang="de-LV" sz="2000" dirty="0"/>
          </a:p>
        </p:txBody>
      </p:sp>
    </p:spTree>
    <p:extLst>
      <p:ext uri="{BB962C8B-B14F-4D97-AF65-F5344CB8AC3E}">
        <p14:creationId xmlns:p14="http://schemas.microsoft.com/office/powerpoint/2010/main" val="194245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90C134-3E85-F4E9-CBF0-7ADDBB720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de-DE" dirty="0"/>
              <a:t>Partner </a:t>
            </a:r>
            <a:r>
              <a:rPr lang="de-DE" dirty="0" err="1"/>
              <a:t>responses</a:t>
            </a:r>
            <a:r>
              <a:rPr lang="de-DE" dirty="0"/>
              <a:t>: CPCE</a:t>
            </a:r>
            <a:r>
              <a:rPr lang="de-DE" b="0" i="0" u="none" strike="noStrike" dirty="0">
                <a:solidFill>
                  <a:srgbClr val="0C71C3"/>
                </a:solidFill>
                <a:effectLst/>
                <a:latin typeface="Georgia" panose="02040502050405020303" pitchFamily="18" charset="0"/>
              </a:rPr>
              <a:t> </a:t>
            </a:r>
            <a:br>
              <a:rPr lang="de-DE" b="0" i="0" u="none" strike="noStrike" dirty="0">
                <a:solidFill>
                  <a:srgbClr val="0C71C3"/>
                </a:solidFill>
                <a:effectLst/>
                <a:latin typeface="Georgia" panose="02040502050405020303" pitchFamily="18" charset="0"/>
              </a:rPr>
            </a:br>
            <a:endParaRPr lang="de-LV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B7BD65-EC79-380E-5E89-5CD6591D4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lv-LV" sz="2000" dirty="0" err="1">
                <a:effectLst/>
                <a:ea typeface="Calibri" panose="020F0502020204030204" pitchFamily="34" charset="0"/>
              </a:rPr>
              <a:t>Michael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Bunker</a:t>
            </a:r>
            <a:r>
              <a:rPr lang="lv-LV" sz="2000" dirty="0">
                <a:effectLst/>
                <a:ea typeface="Calibri" panose="020F0502020204030204" pitchFamily="34" charset="0"/>
              </a:rPr>
              <a:t>,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General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Secretary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of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the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a typeface="Calibri" panose="020F0502020204030204" pitchFamily="34" charset="0"/>
              </a:rPr>
              <a:t>Communion</a:t>
            </a:r>
            <a:r>
              <a:rPr lang="lv-LV" sz="2000" dirty="0"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of</a:t>
            </a:r>
            <a:r>
              <a:rPr lang="lv-LV" sz="2000" dirty="0">
                <a:effectLst/>
                <a:ea typeface="Calibri" panose="020F0502020204030204" pitchFamily="34" charset="0"/>
              </a:rPr>
              <a:t> Protestant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Churches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in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Europe</a:t>
            </a:r>
            <a:r>
              <a:rPr lang="lv-LV" sz="2000" dirty="0">
                <a:effectLst/>
                <a:ea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lv-LV" sz="2000" dirty="0">
                <a:effectLst/>
                <a:ea typeface="Calibri" panose="020F0502020204030204" pitchFamily="34" charset="0"/>
              </a:rPr>
              <a:t>"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The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decision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of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the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Church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of</a:t>
            </a:r>
            <a:r>
              <a:rPr lang="lv-LV" sz="2000" dirty="0">
                <a:effectLst/>
                <a:ea typeface="Calibri" panose="020F0502020204030204" pitchFamily="34" charset="0"/>
              </a:rPr>
              <a:t> Latvia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is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a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slap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in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the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face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of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the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fellowship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of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evangelical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churches</a:t>
            </a:r>
            <a:r>
              <a:rPr lang="lv-LV" sz="2000" dirty="0">
                <a:effectLst/>
                <a:ea typeface="Calibri" panose="020F0502020204030204" pitchFamily="34" charset="0"/>
              </a:rPr>
              <a:t>. ...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The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decision</a:t>
            </a:r>
            <a:r>
              <a:rPr lang="lv-LV" sz="2000" dirty="0">
                <a:effectLst/>
                <a:ea typeface="Calibri" panose="020F0502020204030204" pitchFamily="34" charset="0"/>
              </a:rPr>
              <a:t> to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admit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women</a:t>
            </a:r>
            <a:r>
              <a:rPr lang="lv-LV" sz="2000" dirty="0">
                <a:effectLst/>
                <a:ea typeface="Calibri" panose="020F0502020204030204" pitchFamily="34" charset="0"/>
              </a:rPr>
              <a:t> to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all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positions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in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the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church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has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proven</a:t>
            </a:r>
            <a:r>
              <a:rPr lang="lv-LV" sz="2000" dirty="0">
                <a:effectLst/>
                <a:ea typeface="Calibri" panose="020F0502020204030204" pitchFamily="34" charset="0"/>
              </a:rPr>
              <a:t> to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be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very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successful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and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has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become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an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integral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feature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of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the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evangelical</a:t>
            </a:r>
            <a:r>
              <a:rPr lang="lv-LV" sz="2000" dirty="0">
                <a:effectLst/>
                <a:ea typeface="Calibri" panose="020F0502020204030204" pitchFamily="34" charset="0"/>
              </a:rPr>
              <a:t> </a:t>
            </a:r>
            <a:r>
              <a:rPr lang="lv-LV" sz="2000" dirty="0" err="1">
                <a:effectLst/>
                <a:ea typeface="Calibri" panose="020F0502020204030204" pitchFamily="34" charset="0"/>
              </a:rPr>
              <a:t>church</a:t>
            </a:r>
            <a:r>
              <a:rPr lang="lv-LV" sz="2000" dirty="0">
                <a:effectLst/>
                <a:ea typeface="Calibri" panose="020F0502020204030204" pitchFamily="34" charset="0"/>
              </a:rPr>
              <a:t>."</a:t>
            </a:r>
            <a:endParaRPr lang="de-LV" sz="2000" dirty="0"/>
          </a:p>
        </p:txBody>
      </p:sp>
    </p:spTree>
    <p:extLst>
      <p:ext uri="{BB962C8B-B14F-4D97-AF65-F5344CB8AC3E}">
        <p14:creationId xmlns:p14="http://schemas.microsoft.com/office/powerpoint/2010/main" val="334804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90C134-3E85-F4E9-CBF0-7ADDBB720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1" y="1161288"/>
            <a:ext cx="3971107" cy="4526280"/>
          </a:xfrm>
        </p:spPr>
        <p:txBody>
          <a:bodyPr>
            <a:normAutofit fontScale="90000"/>
          </a:bodyPr>
          <a:lstStyle/>
          <a:p>
            <a:r>
              <a:rPr lang="de-DE" dirty="0"/>
              <a:t>Partners' </a:t>
            </a:r>
            <a:r>
              <a:rPr lang="de-DE" dirty="0" err="1"/>
              <a:t>responses</a:t>
            </a:r>
            <a:r>
              <a:rPr lang="de-DE" dirty="0"/>
              <a:t>: Statements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various</a:t>
            </a:r>
            <a:r>
              <a:rPr lang="de-DE" dirty="0"/>
              <a:t> </a:t>
            </a:r>
            <a:r>
              <a:rPr lang="de-DE" dirty="0" err="1"/>
              <a:t>representatives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German Church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media</a:t>
            </a:r>
            <a:endParaRPr lang="de-LV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B7BD65-EC79-380E-5E89-5CD6591D4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lv-LV" sz="2000" dirty="0" err="1"/>
              <a:t>Regional</a:t>
            </a:r>
            <a:r>
              <a:rPr lang="lv-LV" sz="2000" dirty="0"/>
              <a:t> </a:t>
            </a:r>
            <a:r>
              <a:rPr lang="lv-LV" sz="2000" dirty="0" err="1"/>
              <a:t>bishop</a:t>
            </a:r>
            <a:r>
              <a:rPr lang="lv-LV" sz="2000" dirty="0"/>
              <a:t> </a:t>
            </a:r>
            <a:r>
              <a:rPr lang="lv-LV" sz="2000" dirty="0" err="1"/>
              <a:t>Susan</a:t>
            </a:r>
            <a:r>
              <a:rPr lang="lv-LV" sz="2000" dirty="0"/>
              <a:t> </a:t>
            </a:r>
            <a:r>
              <a:rPr lang="lv-LV" sz="2000" dirty="0" err="1"/>
              <a:t>Breit-Keller</a:t>
            </a:r>
            <a:r>
              <a:rPr lang="lv-LV" sz="2000" dirty="0"/>
              <a:t> </a:t>
            </a:r>
            <a:r>
              <a:rPr lang="lv-LV" sz="2000" dirty="0" err="1"/>
              <a:t>from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Evangelical</a:t>
            </a:r>
            <a:r>
              <a:rPr lang="lv-LV" sz="2000" dirty="0"/>
              <a:t> </a:t>
            </a:r>
            <a:r>
              <a:rPr lang="lv-LV" sz="2000" dirty="0" err="1"/>
              <a:t>Lutheran</a:t>
            </a:r>
            <a:r>
              <a:rPr lang="lv-LV" sz="2000" dirty="0"/>
              <a:t> </a:t>
            </a:r>
            <a:r>
              <a:rPr lang="lv-LV" sz="2000" dirty="0" err="1"/>
              <a:t>Church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</a:t>
            </a:r>
            <a:r>
              <a:rPr lang="lv-LV" sz="2000" dirty="0" err="1"/>
              <a:t>Bavaria</a:t>
            </a:r>
            <a:r>
              <a:rPr lang="lv-LV" sz="2000" dirty="0"/>
              <a:t>: »</a:t>
            </a:r>
            <a:r>
              <a:rPr lang="lv-LV" sz="2000" dirty="0" err="1"/>
              <a:t>This</a:t>
            </a:r>
            <a:r>
              <a:rPr lang="lv-LV" sz="2000" dirty="0"/>
              <a:t> </a:t>
            </a:r>
            <a:r>
              <a:rPr lang="lv-LV" sz="2000" dirty="0" err="1"/>
              <a:t>is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last</a:t>
            </a:r>
            <a:r>
              <a:rPr lang="lv-LV" sz="2000" dirty="0"/>
              <a:t>! </a:t>
            </a:r>
            <a:r>
              <a:rPr lang="lv-LV" sz="2000" dirty="0" err="1"/>
              <a:t>Go</a:t>
            </a:r>
            <a:r>
              <a:rPr lang="lv-LV" sz="2000" dirty="0"/>
              <a:t> </a:t>
            </a:r>
            <a:r>
              <a:rPr lang="lv-LV" sz="2000" dirty="0" err="1"/>
              <a:t>back</a:t>
            </a:r>
            <a:r>
              <a:rPr lang="lv-LV" sz="2000" dirty="0"/>
              <a:t> to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Middle</a:t>
            </a:r>
            <a:r>
              <a:rPr lang="lv-LV" sz="2000" dirty="0"/>
              <a:t> </a:t>
            </a:r>
            <a:r>
              <a:rPr lang="lv-LV" sz="2000" dirty="0" err="1"/>
              <a:t>Ages</a:t>
            </a:r>
            <a:r>
              <a:rPr lang="lv-LV" sz="2000" dirty="0"/>
              <a:t> </a:t>
            </a:r>
            <a:r>
              <a:rPr lang="lv-LV" sz="2000" dirty="0" err="1"/>
              <a:t>or</a:t>
            </a:r>
            <a:r>
              <a:rPr lang="lv-LV" sz="2000" dirty="0"/>
              <a:t> </a:t>
            </a:r>
            <a:r>
              <a:rPr lang="lv-LV" sz="2000" dirty="0" err="1"/>
              <a:t>something</a:t>
            </a:r>
            <a:r>
              <a:rPr lang="lv-LV" sz="2000" dirty="0"/>
              <a:t>? </a:t>
            </a:r>
            <a:r>
              <a:rPr lang="lv-LV" sz="2000" dirty="0" err="1"/>
              <a:t>Where</a:t>
            </a:r>
            <a:r>
              <a:rPr lang="lv-LV" sz="2000" dirty="0"/>
              <a:t> </a:t>
            </a:r>
            <a:r>
              <a:rPr lang="lv-LV" sz="2000" dirty="0" err="1"/>
              <a:t>is</a:t>
            </a:r>
            <a:r>
              <a:rPr lang="lv-LV" sz="2000" dirty="0"/>
              <a:t> </a:t>
            </a:r>
            <a:r>
              <a:rPr lang="lv-LV" sz="2000" dirty="0" err="1"/>
              <a:t>our</a:t>
            </a:r>
            <a:r>
              <a:rPr lang="lv-LV" sz="2000" dirty="0"/>
              <a:t> protest </a:t>
            </a:r>
            <a:r>
              <a:rPr lang="lv-LV" sz="2000" dirty="0" err="1"/>
              <a:t>storm</a:t>
            </a:r>
            <a:r>
              <a:rPr lang="lv-LV" sz="2000" dirty="0"/>
              <a:t>?" (</a:t>
            </a:r>
            <a:r>
              <a:rPr lang="lv-LV" sz="2000" dirty="0" err="1"/>
              <a:t>Facebook</a:t>
            </a:r>
            <a:r>
              <a:rPr lang="lv-LV" sz="2000" dirty="0"/>
              <a:t>, </a:t>
            </a:r>
            <a:r>
              <a:rPr lang="lv-LV" sz="2000" dirty="0" err="1"/>
              <a:t>quoted</a:t>
            </a:r>
            <a:r>
              <a:rPr lang="lv-LV" sz="2000" dirty="0"/>
              <a:t> </a:t>
            </a:r>
            <a:r>
              <a:rPr lang="lv-LV" sz="2000" dirty="0" err="1"/>
              <a:t>from</a:t>
            </a:r>
            <a:r>
              <a:rPr lang="lv-LV" sz="2000" dirty="0"/>
              <a:t> </a:t>
            </a:r>
            <a:r>
              <a:rPr lang="lv-LV" sz="2000" dirty="0" err="1"/>
              <a:t>evangelische-zeitung.de</a:t>
            </a:r>
            <a:r>
              <a:rPr lang="lv-LV" sz="2000" dirty="0"/>
              <a:t>)</a:t>
            </a:r>
          </a:p>
          <a:p>
            <a:r>
              <a:rPr lang="lv-LV" sz="2000" dirty="0" err="1"/>
              <a:t>President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General</a:t>
            </a:r>
            <a:r>
              <a:rPr lang="lv-LV" sz="2000" dirty="0"/>
              <a:t> </a:t>
            </a:r>
            <a:r>
              <a:rPr lang="lv-LV" sz="2000" dirty="0" err="1"/>
              <a:t>Synod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United</a:t>
            </a:r>
            <a:r>
              <a:rPr lang="lv-LV" sz="2000" dirty="0"/>
              <a:t> </a:t>
            </a:r>
            <a:r>
              <a:rPr lang="lv-LV" sz="2000" dirty="0" err="1"/>
              <a:t>Evangelical</a:t>
            </a:r>
            <a:r>
              <a:rPr lang="lv-LV" sz="2000" dirty="0"/>
              <a:t> </a:t>
            </a:r>
            <a:r>
              <a:rPr lang="lv-LV" sz="2000" dirty="0" err="1"/>
              <a:t>Lutheran</a:t>
            </a:r>
            <a:r>
              <a:rPr lang="lv-LV" sz="2000" dirty="0"/>
              <a:t> </a:t>
            </a:r>
            <a:r>
              <a:rPr lang="lv-LV" sz="2000" dirty="0" err="1"/>
              <a:t>Church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</a:t>
            </a:r>
            <a:r>
              <a:rPr lang="lv-LV" sz="2000" dirty="0" err="1"/>
              <a:t>Germany</a:t>
            </a:r>
            <a:r>
              <a:rPr lang="lv-LV" sz="2000" dirty="0"/>
              <a:t> (VELKD), </a:t>
            </a:r>
            <a:r>
              <a:rPr lang="lv-LV" sz="2000" dirty="0" err="1"/>
              <a:t>Wilfried</a:t>
            </a:r>
            <a:r>
              <a:rPr lang="lv-LV" sz="2000" dirty="0"/>
              <a:t> </a:t>
            </a:r>
            <a:r>
              <a:rPr lang="lv-LV" sz="2000" dirty="0" err="1"/>
              <a:t>Hartmann</a:t>
            </a:r>
            <a:r>
              <a:rPr lang="lv-LV" sz="2000" dirty="0"/>
              <a:t>: "</a:t>
            </a:r>
            <a:r>
              <a:rPr lang="lv-LV" sz="2000" dirty="0" err="1"/>
              <a:t>sad</a:t>
            </a:r>
            <a:r>
              <a:rPr lang="lv-LV" sz="2000" dirty="0"/>
              <a:t> </a:t>
            </a:r>
            <a:r>
              <a:rPr lang="lv-LV" sz="2000" dirty="0" err="1"/>
              <a:t>and</a:t>
            </a:r>
            <a:r>
              <a:rPr lang="lv-LV" sz="2000" dirty="0"/>
              <a:t> </a:t>
            </a:r>
            <a:r>
              <a:rPr lang="lv-LV" sz="2000" dirty="0" err="1"/>
              <a:t>disappointed</a:t>
            </a:r>
            <a:r>
              <a:rPr lang="lv-LV" sz="2000" dirty="0"/>
              <a:t>", "</a:t>
            </a:r>
            <a:r>
              <a:rPr lang="lv-LV" sz="2000" dirty="0" err="1"/>
              <a:t>Let's</a:t>
            </a:r>
            <a:r>
              <a:rPr lang="lv-LV" sz="2000" dirty="0"/>
              <a:t> </a:t>
            </a:r>
            <a:r>
              <a:rPr lang="lv-LV" sz="2000" dirty="0" err="1"/>
              <a:t>pray</a:t>
            </a:r>
            <a:r>
              <a:rPr lang="lv-LV" sz="2000" dirty="0"/>
              <a:t> </a:t>
            </a:r>
            <a:r>
              <a:rPr lang="lv-LV" sz="2000" dirty="0" err="1"/>
              <a:t>that</a:t>
            </a:r>
            <a:r>
              <a:rPr lang="lv-LV" sz="2000" dirty="0"/>
              <a:t> God </a:t>
            </a:r>
            <a:r>
              <a:rPr lang="lv-LV" sz="2000" dirty="0" err="1"/>
              <a:t>will</a:t>
            </a:r>
            <a:r>
              <a:rPr lang="lv-LV" sz="2000" dirty="0"/>
              <a:t> </a:t>
            </a:r>
            <a:r>
              <a:rPr lang="lv-LV" sz="2000" dirty="0" err="1"/>
              <a:t>soon</a:t>
            </a:r>
            <a:r>
              <a:rPr lang="lv-LV" sz="2000" dirty="0"/>
              <a:t> </a:t>
            </a:r>
            <a:r>
              <a:rPr lang="lv-LV" sz="2000" dirty="0" err="1"/>
              <a:t>let</a:t>
            </a:r>
            <a:r>
              <a:rPr lang="lv-LV" sz="2000" dirty="0"/>
              <a:t> </a:t>
            </a:r>
            <a:r>
              <a:rPr lang="lv-LV" sz="2000" dirty="0" err="1"/>
              <a:t>them</a:t>
            </a:r>
            <a:r>
              <a:rPr lang="lv-LV" sz="2000" dirty="0"/>
              <a:t> </a:t>
            </a:r>
            <a:r>
              <a:rPr lang="lv-LV" sz="2000" dirty="0" err="1"/>
              <a:t>see</a:t>
            </a:r>
            <a:r>
              <a:rPr lang="lv-LV" sz="2000" dirty="0"/>
              <a:t> </a:t>
            </a:r>
            <a:r>
              <a:rPr lang="lv-LV" sz="2000" dirty="0" err="1"/>
              <a:t>what</a:t>
            </a:r>
            <a:r>
              <a:rPr lang="lv-LV" sz="2000" dirty="0"/>
              <a:t> </a:t>
            </a:r>
            <a:r>
              <a:rPr lang="lv-LV" sz="2000" dirty="0" err="1"/>
              <a:t>they</a:t>
            </a:r>
            <a:r>
              <a:rPr lang="lv-LV" sz="2000" dirty="0"/>
              <a:t> </a:t>
            </a:r>
            <a:r>
              <a:rPr lang="lv-LV" sz="2000" dirty="0" err="1"/>
              <a:t>have</a:t>
            </a:r>
            <a:r>
              <a:rPr lang="lv-LV" sz="2000" dirty="0"/>
              <a:t> </a:t>
            </a:r>
            <a:r>
              <a:rPr lang="lv-LV" sz="2000" dirty="0" err="1"/>
              <a:t>decided</a:t>
            </a:r>
            <a:r>
              <a:rPr lang="lv-LV" sz="2000" dirty="0"/>
              <a:t>." (</a:t>
            </a:r>
            <a:r>
              <a:rPr lang="lv-LV" sz="2000" dirty="0" err="1"/>
              <a:t>Facebook</a:t>
            </a:r>
            <a:r>
              <a:rPr lang="lv-LV" sz="2000" dirty="0"/>
              <a:t>, </a:t>
            </a:r>
            <a:r>
              <a:rPr lang="lv-LV" sz="2000" dirty="0" err="1"/>
              <a:t>quoted</a:t>
            </a:r>
            <a:r>
              <a:rPr lang="lv-LV" sz="2000" dirty="0"/>
              <a:t> </a:t>
            </a:r>
            <a:r>
              <a:rPr lang="lv-LV" sz="2000" dirty="0" err="1"/>
              <a:t>from</a:t>
            </a:r>
            <a:r>
              <a:rPr lang="lv-LV" sz="2000" dirty="0"/>
              <a:t> </a:t>
            </a:r>
            <a:r>
              <a:rPr lang="lv-LV" sz="2000" dirty="0" err="1"/>
              <a:t>evangelische-zeitung.de</a:t>
            </a:r>
            <a:r>
              <a:rPr lang="lv-LV" sz="2000" dirty="0"/>
              <a:t>)</a:t>
            </a:r>
            <a:endParaRPr lang="de-LV" sz="2000" dirty="0"/>
          </a:p>
        </p:txBody>
      </p:sp>
    </p:spTree>
    <p:extLst>
      <p:ext uri="{BB962C8B-B14F-4D97-AF65-F5344CB8AC3E}">
        <p14:creationId xmlns:p14="http://schemas.microsoft.com/office/powerpoint/2010/main" val="3578084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0C134-3E85-F4E9-CBF0-7ADDBB720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Evangelical</a:t>
            </a:r>
            <a:r>
              <a:rPr lang="de-DE" dirty="0"/>
              <a:t> </a:t>
            </a:r>
            <a:r>
              <a:rPr lang="de-DE" dirty="0" err="1"/>
              <a:t>Lutheran</a:t>
            </a:r>
            <a:r>
              <a:rPr lang="de-DE" dirty="0"/>
              <a:t> Church in Northern Germany</a:t>
            </a:r>
            <a:br>
              <a:rPr lang="de-DE" dirty="0"/>
            </a:br>
            <a:endParaRPr lang="de-LV" dirty="0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64019197-9184-10D5-7BC9-F673D1ACE5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490787"/>
              </p:ext>
            </p:extLst>
          </p:nvPr>
        </p:nvGraphicFramePr>
        <p:xfrm>
          <a:off x="1115568" y="2478024"/>
          <a:ext cx="10168128" cy="369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3685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BA3086-FBDD-82B4-1FDA-0BC941C2E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148281"/>
            <a:ext cx="11437856" cy="1850201"/>
          </a:xfrm>
        </p:spPr>
        <p:txBody>
          <a:bodyPr>
            <a:normAutofit/>
          </a:bodyPr>
          <a:lstStyle/>
          <a:p>
            <a:r>
              <a:rPr lang="de-DE" dirty="0" err="1"/>
              <a:t>Correspondence</a:t>
            </a:r>
            <a:r>
              <a:rPr lang="de-LV" dirty="0"/>
              <a:t>: Gerhard Ulrich-Jānis Vanags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973911-106D-67B3-605A-62EC1F983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758" y="2088292"/>
            <a:ext cx="11625728" cy="4769708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Gerhard Ulrich in a </a:t>
            </a:r>
            <a:r>
              <a:rPr lang="de-DE" dirty="0" err="1"/>
              <a:t>letter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Jānis</a:t>
            </a:r>
            <a:r>
              <a:rPr lang="de-DE" dirty="0"/>
              <a:t> </a:t>
            </a:r>
            <a:r>
              <a:rPr lang="de-DE" dirty="0" err="1"/>
              <a:t>Vanags</a:t>
            </a:r>
            <a:r>
              <a:rPr lang="de-DE" dirty="0"/>
              <a:t>, September 13, 2016: "</a:t>
            </a:r>
            <a:r>
              <a:rPr lang="de-DE" dirty="0" err="1"/>
              <a:t>Especially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us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Lutherans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difference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men</a:t>
            </a:r>
            <a:r>
              <a:rPr lang="de-DE" dirty="0"/>
              <a:t> and </a:t>
            </a:r>
            <a:r>
              <a:rPr lang="de-DE" dirty="0" err="1"/>
              <a:t>women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clergy</a:t>
            </a:r>
            <a:r>
              <a:rPr lang="de-DE" dirty="0"/>
              <a:t>. In </a:t>
            </a:r>
            <a:r>
              <a:rPr lang="de-DE" dirty="0" err="1"/>
              <a:t>baptism</a:t>
            </a:r>
            <a:r>
              <a:rPr lang="de-DE" dirty="0"/>
              <a:t>, all Christians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equally</a:t>
            </a:r>
            <a:r>
              <a:rPr lang="de-DE" dirty="0"/>
              <a:t> </a:t>
            </a:r>
            <a:r>
              <a:rPr lang="de-DE" dirty="0" err="1"/>
              <a:t>called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Church and </a:t>
            </a:r>
            <a:r>
              <a:rPr lang="de-DE" dirty="0" err="1"/>
              <a:t>priests</a:t>
            </a:r>
            <a:r>
              <a:rPr lang="de-DE" dirty="0"/>
              <a:t>: "He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crawled</a:t>
            </a:r>
            <a:r>
              <a:rPr lang="de-DE" dirty="0"/>
              <a:t> out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baptism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proud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he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ordained</a:t>
            </a:r>
            <a:r>
              <a:rPr lang="de-DE" dirty="0"/>
              <a:t> priest, </a:t>
            </a:r>
            <a:r>
              <a:rPr lang="de-DE" dirty="0" err="1"/>
              <a:t>bishop</a:t>
            </a:r>
            <a:r>
              <a:rPr lang="de-DE" dirty="0"/>
              <a:t> and </a:t>
            </a:r>
            <a:r>
              <a:rPr lang="de-DE" dirty="0" err="1"/>
              <a:t>pope</a:t>
            </a:r>
            <a:r>
              <a:rPr lang="de-DE" dirty="0"/>
              <a:t>," </a:t>
            </a:r>
            <a:r>
              <a:rPr lang="de-DE" dirty="0" err="1"/>
              <a:t>says</a:t>
            </a:r>
            <a:r>
              <a:rPr lang="de-DE" dirty="0"/>
              <a:t> Martin Luther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article</a:t>
            </a:r>
            <a:r>
              <a:rPr lang="de-DE" dirty="0"/>
              <a:t> "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Christian Nobility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German Nation".</a:t>
            </a:r>
          </a:p>
          <a:p>
            <a:r>
              <a:rPr lang="de-DE" dirty="0"/>
              <a:t>"As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already</a:t>
            </a:r>
            <a:r>
              <a:rPr lang="de-DE" dirty="0"/>
              <a:t> </a:t>
            </a:r>
            <a:r>
              <a:rPr lang="de-DE" dirty="0" err="1"/>
              <a:t>communicated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Northern Church,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conscience</a:t>
            </a:r>
            <a:r>
              <a:rPr lang="de-DE" dirty="0"/>
              <a:t>, will </a:t>
            </a:r>
            <a:r>
              <a:rPr lang="de-DE" dirty="0" err="1"/>
              <a:t>cease</a:t>
            </a:r>
            <a:r>
              <a:rPr lang="de-DE" dirty="0"/>
              <a:t> </a:t>
            </a:r>
            <a:r>
              <a:rPr lang="de-DE" dirty="0" err="1"/>
              <a:t>financial</a:t>
            </a:r>
            <a:r>
              <a:rPr lang="de-DE" dirty="0"/>
              <a:t> support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Consistory</a:t>
            </a:r>
            <a:r>
              <a:rPr lang="de-DE" dirty="0"/>
              <a:t>."</a:t>
            </a:r>
          </a:p>
          <a:p>
            <a:r>
              <a:rPr lang="de-DE" dirty="0" err="1"/>
              <a:t>Quoting</a:t>
            </a:r>
            <a:r>
              <a:rPr lang="de-DE" dirty="0"/>
              <a:t> </a:t>
            </a:r>
            <a:r>
              <a:rPr lang="de-DE" dirty="0" err="1"/>
              <a:t>paragraph</a:t>
            </a:r>
            <a:r>
              <a:rPr lang="de-DE" dirty="0"/>
              <a:t> 57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CPCE </a:t>
            </a:r>
            <a:r>
              <a:rPr lang="de-DE" dirty="0" err="1"/>
              <a:t>document</a:t>
            </a:r>
            <a:r>
              <a:rPr lang="de-DE" dirty="0"/>
              <a:t> " Ministry, </a:t>
            </a:r>
            <a:r>
              <a:rPr lang="de-DE" dirty="0" err="1"/>
              <a:t>ordination</a:t>
            </a:r>
            <a:r>
              <a:rPr lang="de-DE" dirty="0"/>
              <a:t>, </a:t>
            </a:r>
            <a:r>
              <a:rPr lang="de-DE" dirty="0" err="1"/>
              <a:t>episkopé</a:t>
            </a:r>
            <a:r>
              <a:rPr lang="de-DE" dirty="0"/>
              <a:t> and </a:t>
            </a:r>
            <a:r>
              <a:rPr lang="de-DE" dirty="0" err="1"/>
              <a:t>theological</a:t>
            </a:r>
            <a:r>
              <a:rPr lang="de-DE" dirty="0"/>
              <a:t> </a:t>
            </a:r>
            <a:r>
              <a:rPr lang="de-DE" dirty="0" err="1"/>
              <a:t>education</a:t>
            </a:r>
            <a:r>
              <a:rPr lang="de-DE" dirty="0"/>
              <a:t>," " But in </a:t>
            </a:r>
            <a:r>
              <a:rPr lang="de-DE" dirty="0" err="1"/>
              <a:t>stating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non-</a:t>
            </a:r>
            <a:r>
              <a:rPr lang="de-DE" dirty="0" err="1"/>
              <a:t>negotiability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position</a:t>
            </a:r>
            <a:r>
              <a:rPr lang="de-DE" dirty="0"/>
              <a:t> on </a:t>
            </a:r>
            <a:r>
              <a:rPr lang="de-DE" dirty="0" err="1"/>
              <a:t>female</a:t>
            </a:r>
            <a:r>
              <a:rPr lang="de-DE" dirty="0"/>
              <a:t> </a:t>
            </a:r>
            <a:r>
              <a:rPr lang="de-DE" dirty="0" err="1"/>
              <a:t>ministry</a:t>
            </a:r>
            <a:r>
              <a:rPr lang="de-DE" dirty="0"/>
              <a:t>,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assert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will not </a:t>
            </a:r>
            <a:r>
              <a:rPr lang="de-DE" dirty="0" err="1"/>
              <a:t>accept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churches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a </a:t>
            </a:r>
            <a:r>
              <a:rPr lang="de-DE" dirty="0" err="1"/>
              <a:t>difference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male and </a:t>
            </a:r>
            <a:r>
              <a:rPr lang="de-DE" dirty="0" err="1"/>
              <a:t>female</a:t>
            </a:r>
            <a:r>
              <a:rPr lang="de-DE" dirty="0"/>
              <a:t> </a:t>
            </a:r>
            <a:r>
              <a:rPr lang="de-DE" dirty="0" err="1"/>
              <a:t>ministers</a:t>
            </a:r>
            <a:r>
              <a:rPr lang="de-DE" dirty="0"/>
              <a:t>. Thus </a:t>
            </a:r>
            <a:r>
              <a:rPr lang="de-DE" dirty="0" err="1"/>
              <a:t>they</a:t>
            </a:r>
            <a:r>
              <a:rPr lang="de-DE" dirty="0"/>
              <a:t> will not </a:t>
            </a:r>
            <a:r>
              <a:rPr lang="de-DE" dirty="0" err="1"/>
              <a:t>accept</a:t>
            </a:r>
            <a:r>
              <a:rPr lang="de-DE" dirty="0"/>
              <a:t> </a:t>
            </a:r>
            <a:r>
              <a:rPr lang="de-DE" dirty="0" err="1"/>
              <a:t>models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church</a:t>
            </a:r>
            <a:r>
              <a:rPr lang="de-DE" dirty="0"/>
              <a:t> </a:t>
            </a:r>
            <a:r>
              <a:rPr lang="de-DE" dirty="0" err="1"/>
              <a:t>fellowship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include</a:t>
            </a:r>
            <a:r>
              <a:rPr lang="de-DE" dirty="0"/>
              <a:t> a </a:t>
            </a:r>
            <a:r>
              <a:rPr lang="de-DE" dirty="0" err="1"/>
              <a:t>renunciation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ordination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women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a </a:t>
            </a:r>
            <a:r>
              <a:rPr lang="de-DE" dirty="0" err="1"/>
              <a:t>debasement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ordained</a:t>
            </a:r>
            <a:r>
              <a:rPr lang="de-DE" dirty="0"/>
              <a:t> </a:t>
            </a:r>
            <a:r>
              <a:rPr lang="de-DE" dirty="0" err="1"/>
              <a:t>female</a:t>
            </a:r>
            <a:r>
              <a:rPr lang="de-DE" dirty="0"/>
              <a:t> </a:t>
            </a:r>
            <a:r>
              <a:rPr lang="de-DE" dirty="0" err="1"/>
              <a:t>ministers</a:t>
            </a:r>
            <a:r>
              <a:rPr lang="de-DE" dirty="0"/>
              <a:t>."</a:t>
            </a:r>
            <a:endParaRPr lang="de-LV" dirty="0"/>
          </a:p>
        </p:txBody>
      </p:sp>
    </p:spTree>
    <p:extLst>
      <p:ext uri="{BB962C8B-B14F-4D97-AF65-F5344CB8AC3E}">
        <p14:creationId xmlns:p14="http://schemas.microsoft.com/office/powerpoint/2010/main" val="157895823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E3423"/>
      </a:dk2>
      <a:lt2>
        <a:srgbClr val="E2E7E8"/>
      </a:lt2>
      <a:accent1>
        <a:srgbClr val="C1988D"/>
      </a:accent1>
      <a:accent2>
        <a:srgbClr val="B6A17C"/>
      </a:accent2>
      <a:accent3>
        <a:srgbClr val="A4A67E"/>
      </a:accent3>
      <a:accent4>
        <a:srgbClr val="90A974"/>
      </a:accent4>
      <a:accent5>
        <a:srgbClr val="86AB81"/>
      </a:accent5>
      <a:accent6>
        <a:srgbClr val="77AF88"/>
      </a:accent6>
      <a:hlink>
        <a:srgbClr val="5C8B98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1131</Words>
  <Application>Microsoft Macintosh PowerPoint</Application>
  <PresentationFormat>Breitbild</PresentationFormat>
  <Paragraphs>47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Georgia</vt:lpstr>
      <vt:lpstr>Neue Haas Grotesk Text Pro</vt:lpstr>
      <vt:lpstr>AccentBoxVTI</vt:lpstr>
      <vt:lpstr>Project “Living and believing gender in a neo-conservative future: the case of women's (non) ordination in Latvian Evangelical Lutheran Church”  </vt:lpstr>
      <vt:lpstr>Research progress</vt:lpstr>
      <vt:lpstr>Reaction to the annulment of women's ordination in the ELCL outside Latvia</vt:lpstr>
      <vt:lpstr>Document analysis</vt:lpstr>
      <vt:lpstr>Partner responses: LWF</vt:lpstr>
      <vt:lpstr>Partner responses: CPCE  </vt:lpstr>
      <vt:lpstr>Partners' responses: Statements by various representatives of the German Church in the media</vt:lpstr>
      <vt:lpstr>Evangelical Lutheran Church in Northern Germany </vt:lpstr>
      <vt:lpstr>Correspondence: Gerhard Ulrich-Jānis Vanags</vt:lpstr>
      <vt:lpstr>Withdrawal from CPCE</vt:lpstr>
      <vt:lpstr>Correspondence: Jānis Vanags-Gerhard Ulrich</vt:lpstr>
      <vt:lpstr>Correspondence: Jānis Vanags-Gerhard Ulrich</vt:lpstr>
      <vt:lpstr>Theological topics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Atbilde uz LELB sieviešu ordinācijas atcelšanu ārpus Latvijas robežām </dc:title>
  <dc:creator>Dace Balode</dc:creator>
  <cp:lastModifiedBy>Dace Balode</cp:lastModifiedBy>
  <cp:revision>9</cp:revision>
  <dcterms:created xsi:type="dcterms:W3CDTF">2023-04-28T05:13:55Z</dcterms:created>
  <dcterms:modified xsi:type="dcterms:W3CDTF">2023-07-26T10:47:22Z</dcterms:modified>
</cp:coreProperties>
</file>