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61" r:id="rId5"/>
    <p:sldId id="262" r:id="rId6"/>
    <p:sldId id="264" r:id="rId7"/>
  </p:sldIdLst>
  <p:sldSz cx="12192000" cy="6858000"/>
  <p:notesSz cx="6858000" cy="9144000"/>
  <p:defaultTextStyle>
    <a:defPPr>
      <a:defRPr lang="de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3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5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7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5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7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2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1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00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4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2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10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0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7/26/23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52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5A71294-C247-450A-BB34-6E68648C9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36A0BA4-6A63-41D3-B0FA-43799ABC4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9BE53CC-802D-DE40-7AED-B40FACA30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1009398"/>
            <a:ext cx="6823988" cy="3453419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2900" b="1" dirty="0">
                <a:solidFill>
                  <a:schemeClr val="tx1"/>
                </a:solidFill>
              </a:rPr>
              <a:t>Living and </a:t>
            </a:r>
            <a:r>
              <a:rPr lang="de-DE" sz="2900" b="1" dirty="0" err="1">
                <a:solidFill>
                  <a:schemeClr val="tx1"/>
                </a:solidFill>
              </a:rPr>
              <a:t>believing</a:t>
            </a:r>
            <a:r>
              <a:rPr lang="de-DE" sz="2900" b="1" dirty="0">
                <a:solidFill>
                  <a:schemeClr val="tx1"/>
                </a:solidFill>
              </a:rPr>
              <a:t> </a:t>
            </a:r>
            <a:r>
              <a:rPr lang="de-DE" sz="2900" b="1" dirty="0" err="1">
                <a:solidFill>
                  <a:schemeClr val="tx1"/>
                </a:solidFill>
              </a:rPr>
              <a:t>gender</a:t>
            </a:r>
            <a:r>
              <a:rPr lang="de-DE" sz="2900" b="1" dirty="0">
                <a:solidFill>
                  <a:schemeClr val="tx1"/>
                </a:solidFill>
              </a:rPr>
              <a:t> in a neo-</a:t>
            </a:r>
            <a:r>
              <a:rPr lang="de-DE" sz="2900" b="1" dirty="0" err="1">
                <a:solidFill>
                  <a:schemeClr val="tx1"/>
                </a:solidFill>
              </a:rPr>
              <a:t>conservative</a:t>
            </a:r>
            <a:r>
              <a:rPr lang="de-DE" sz="2900" b="1" dirty="0">
                <a:solidFill>
                  <a:schemeClr val="tx1"/>
                </a:solidFill>
              </a:rPr>
              <a:t> </a:t>
            </a:r>
            <a:r>
              <a:rPr lang="de-DE" sz="2900" b="1" dirty="0" err="1">
                <a:solidFill>
                  <a:schemeClr val="tx1"/>
                </a:solidFill>
              </a:rPr>
              <a:t>future</a:t>
            </a:r>
            <a:r>
              <a:rPr lang="de-DE" sz="2900" b="1" dirty="0">
                <a:solidFill>
                  <a:schemeClr val="tx1"/>
                </a:solidFill>
              </a:rPr>
              <a:t>: </a:t>
            </a:r>
            <a:r>
              <a:rPr lang="de-DE" sz="2900" b="1" dirty="0" err="1">
                <a:solidFill>
                  <a:schemeClr val="tx1"/>
                </a:solidFill>
              </a:rPr>
              <a:t>the</a:t>
            </a:r>
            <a:r>
              <a:rPr lang="de-DE" sz="2900" b="1" dirty="0">
                <a:solidFill>
                  <a:schemeClr val="tx1"/>
                </a:solidFill>
              </a:rPr>
              <a:t> </a:t>
            </a:r>
            <a:r>
              <a:rPr lang="de-DE" sz="2900" b="1" dirty="0" err="1">
                <a:solidFill>
                  <a:schemeClr val="tx1"/>
                </a:solidFill>
              </a:rPr>
              <a:t>case</a:t>
            </a:r>
            <a:r>
              <a:rPr lang="de-DE" sz="2900" b="1" dirty="0">
                <a:solidFill>
                  <a:schemeClr val="tx1"/>
                </a:solidFill>
              </a:rPr>
              <a:t> </a:t>
            </a:r>
            <a:r>
              <a:rPr lang="de-DE" sz="2900" b="1" dirty="0" err="1">
                <a:solidFill>
                  <a:schemeClr val="tx1"/>
                </a:solidFill>
              </a:rPr>
              <a:t>of</a:t>
            </a:r>
            <a:r>
              <a:rPr lang="de-DE" sz="2900" b="1" dirty="0">
                <a:solidFill>
                  <a:schemeClr val="tx1"/>
                </a:solidFill>
              </a:rPr>
              <a:t> </a:t>
            </a:r>
            <a:r>
              <a:rPr lang="de-DE" sz="2900" b="1" dirty="0" err="1">
                <a:solidFill>
                  <a:schemeClr val="tx1"/>
                </a:solidFill>
              </a:rPr>
              <a:t>women's</a:t>
            </a:r>
            <a:r>
              <a:rPr lang="de-DE" sz="2900" b="1" dirty="0">
                <a:solidFill>
                  <a:schemeClr val="tx1"/>
                </a:solidFill>
              </a:rPr>
              <a:t> (non) </a:t>
            </a:r>
            <a:r>
              <a:rPr lang="de-DE" sz="2900" b="1" dirty="0" err="1">
                <a:solidFill>
                  <a:schemeClr val="tx1"/>
                </a:solidFill>
              </a:rPr>
              <a:t>ordination</a:t>
            </a:r>
            <a:r>
              <a:rPr lang="de-DE" sz="2900" b="1" dirty="0">
                <a:solidFill>
                  <a:schemeClr val="tx1"/>
                </a:solidFill>
              </a:rPr>
              <a:t> in </a:t>
            </a:r>
            <a:r>
              <a:rPr lang="de-DE" sz="2900" b="1" dirty="0" err="1">
                <a:solidFill>
                  <a:schemeClr val="tx1"/>
                </a:solidFill>
              </a:rPr>
              <a:t>Latvian</a:t>
            </a:r>
            <a:r>
              <a:rPr lang="de-DE" sz="2900" b="1" dirty="0">
                <a:solidFill>
                  <a:schemeClr val="tx1"/>
                </a:solidFill>
              </a:rPr>
              <a:t> </a:t>
            </a:r>
            <a:r>
              <a:rPr lang="de-DE" sz="2900" b="1" dirty="0" err="1">
                <a:solidFill>
                  <a:schemeClr val="tx1"/>
                </a:solidFill>
              </a:rPr>
              <a:t>Evangelical</a:t>
            </a:r>
            <a:r>
              <a:rPr lang="de-DE" sz="2900" b="1" dirty="0">
                <a:solidFill>
                  <a:schemeClr val="tx1"/>
                </a:solidFill>
              </a:rPr>
              <a:t> </a:t>
            </a:r>
            <a:r>
              <a:rPr lang="de-DE" sz="2900" b="1" dirty="0" err="1">
                <a:solidFill>
                  <a:schemeClr val="tx1"/>
                </a:solidFill>
              </a:rPr>
              <a:t>Lutheran</a:t>
            </a:r>
            <a:r>
              <a:rPr lang="de-DE" sz="2900" b="1" dirty="0">
                <a:solidFill>
                  <a:schemeClr val="tx1"/>
                </a:solidFill>
              </a:rPr>
              <a:t> Church </a:t>
            </a:r>
            <a:br>
              <a:rPr lang="de-DE" sz="2900" dirty="0">
                <a:solidFill>
                  <a:schemeClr val="tx1"/>
                </a:solidFill>
              </a:rPr>
            </a:br>
            <a:endParaRPr lang="de-LV" sz="2900" dirty="0">
              <a:solidFill>
                <a:schemeClr val="tx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8374B8F-2F9C-5DE6-CF17-2B82A6EB2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572000"/>
            <a:ext cx="6823988" cy="102358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de-LV" sz="2800" dirty="0">
                <a:solidFill>
                  <a:schemeClr val="tx1">
                    <a:alpha val="60000"/>
                  </a:schemeClr>
                </a:solidFill>
              </a:rPr>
              <a:t>Dace Balode </a:t>
            </a:r>
          </a:p>
          <a:p>
            <a:pPr>
              <a:lnSpc>
                <a:spcPct val="90000"/>
              </a:lnSpc>
            </a:pPr>
            <a:r>
              <a:rPr lang="de-LV" sz="2800" dirty="0">
                <a:solidFill>
                  <a:schemeClr val="tx1">
                    <a:alpha val="60000"/>
                  </a:schemeClr>
                </a:solidFill>
              </a:rPr>
              <a:t>University of Lavia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3313D8-D259-4D89-9CE5-14884FB40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19" y="457200"/>
            <a:ext cx="6766560" cy="9143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3B598D-6D93-D6A7-6738-A02F4CD70C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939" r="40522"/>
          <a:stretch/>
        </p:blipFill>
        <p:spPr>
          <a:xfrm>
            <a:off x="8140428" y="10"/>
            <a:ext cx="4051572" cy="6857990"/>
          </a:xfrm>
          <a:prstGeom prst="rect">
            <a:avLst/>
          </a:prstGeom>
        </p:spPr>
      </p:pic>
      <p:pic>
        <p:nvPicPr>
          <p:cNvPr id="5" name="Picture 12" descr="A picture containing diagram&#10;&#10;Description automatically generated">
            <a:extLst>
              <a:ext uri="{FF2B5EF4-FFF2-40B4-BE49-F238E27FC236}">
                <a16:creationId xmlns:a16="http://schemas.microsoft.com/office/drawing/2014/main" id="{2032E655-D5BF-2887-1D0B-81A689EF671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577" y="169379"/>
            <a:ext cx="2455655" cy="11397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AA2F3614-F2C9-7591-C809-7D05E318548F}"/>
              </a:ext>
            </a:extLst>
          </p:cNvPr>
          <p:cNvSpPr txBox="1"/>
          <p:nvPr/>
        </p:nvSpPr>
        <p:spPr>
          <a:xfrm>
            <a:off x="8313683" y="5223500"/>
            <a:ext cx="34763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The </a:t>
            </a:r>
            <a:r>
              <a:rPr lang="de-DE" dirty="0" err="1"/>
              <a:t>project</a:t>
            </a:r>
            <a:r>
              <a:rPr lang="de-DE" dirty="0"/>
              <a:t> lzp-2021/1-0182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Latvian</a:t>
            </a:r>
            <a:r>
              <a:rPr lang="de-DE" dirty="0"/>
              <a:t> Science </a:t>
            </a:r>
            <a:r>
              <a:rPr lang="de-DE" dirty="0" err="1"/>
              <a:t>Council's</a:t>
            </a:r>
            <a:r>
              <a:rPr lang="de-DE" dirty="0"/>
              <a:t> fundamental and </a:t>
            </a:r>
            <a:r>
              <a:rPr lang="de-DE" dirty="0" err="1"/>
              <a:t>applied</a:t>
            </a:r>
            <a:r>
              <a:rPr lang="de-DE" dirty="0"/>
              <a:t> </a:t>
            </a:r>
            <a:r>
              <a:rPr lang="de-DE" dirty="0" err="1"/>
              <a:t>projects</a:t>
            </a:r>
            <a:r>
              <a:rPr lang="de-DE" dirty="0"/>
              <a:t> </a:t>
            </a:r>
            <a:r>
              <a:rPr lang="de-DE" dirty="0" err="1"/>
              <a:t>competition</a:t>
            </a:r>
            <a:endParaRPr lang="de-DE" dirty="0"/>
          </a:p>
          <a:p>
            <a:r>
              <a:rPr lang="de-DE" dirty="0"/>
              <a:t>  </a:t>
            </a:r>
            <a:endParaRPr lang="de-LV" dirty="0"/>
          </a:p>
        </p:txBody>
      </p:sp>
    </p:spTree>
    <p:extLst>
      <p:ext uri="{BB962C8B-B14F-4D97-AF65-F5344CB8AC3E}">
        <p14:creationId xmlns:p14="http://schemas.microsoft.com/office/powerpoint/2010/main" val="1696037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B18476-8494-B310-FE22-7C6A5D547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124999"/>
            <a:ext cx="4076149" cy="4608003"/>
          </a:xfrm>
        </p:spPr>
        <p:txBody>
          <a:bodyPr anchor="ctr">
            <a:normAutofit/>
          </a:bodyPr>
          <a:lstStyle/>
          <a:p>
            <a:r>
              <a:rPr lang="de-DE" sz="4000">
                <a:solidFill>
                  <a:schemeClr val="accent1"/>
                </a:solidFill>
              </a:rPr>
              <a:t>G</a:t>
            </a:r>
            <a:r>
              <a:rPr lang="de-LV" sz="4000">
                <a:solidFill>
                  <a:schemeClr val="accent1"/>
                </a:solidFill>
              </a:rPr>
              <a:t>oal od the project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092F1D-A98B-048A-5503-B673D53BA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586" y="1124998"/>
            <a:ext cx="6143248" cy="4608003"/>
          </a:xfrm>
        </p:spPr>
        <p:txBody>
          <a:bodyPr>
            <a:normAutofit/>
          </a:bodyPr>
          <a:lstStyle/>
          <a:p>
            <a:r>
              <a:rPr lang="de-DE" sz="2000" b="1" dirty="0" err="1"/>
              <a:t>to</a:t>
            </a:r>
            <a:r>
              <a:rPr lang="de-DE" sz="2000" b="1" dirty="0"/>
              <a:t> </a:t>
            </a:r>
            <a:r>
              <a:rPr lang="de-DE" sz="2000" b="1" dirty="0" err="1"/>
              <a:t>strengthen</a:t>
            </a:r>
            <a:r>
              <a:rPr lang="de-DE" sz="2000" b="1" dirty="0"/>
              <a:t> </a:t>
            </a:r>
            <a:r>
              <a:rPr lang="de-DE" sz="2000" b="1" dirty="0" err="1"/>
              <a:t>gender</a:t>
            </a:r>
            <a:r>
              <a:rPr lang="de-DE" sz="2000" b="1" dirty="0"/>
              <a:t> </a:t>
            </a:r>
            <a:r>
              <a:rPr lang="de-DE" sz="2000" b="1" dirty="0" err="1"/>
              <a:t>equality</a:t>
            </a:r>
            <a:r>
              <a:rPr lang="de-DE" sz="2000" b="1" dirty="0"/>
              <a:t> </a:t>
            </a:r>
            <a:r>
              <a:rPr lang="de-DE" sz="2000" dirty="0"/>
              <a:t>and </a:t>
            </a:r>
            <a:r>
              <a:rPr lang="de-DE" sz="2000" dirty="0" err="1"/>
              <a:t>contribute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preventing</a:t>
            </a:r>
            <a:r>
              <a:rPr lang="de-DE" sz="2000" dirty="0"/>
              <a:t> </a:t>
            </a:r>
            <a:r>
              <a:rPr lang="de-DE" sz="2000" dirty="0" err="1"/>
              <a:t>gender</a:t>
            </a:r>
            <a:r>
              <a:rPr lang="de-DE" sz="2000" dirty="0"/>
              <a:t> </a:t>
            </a:r>
            <a:r>
              <a:rPr lang="de-DE" sz="2000" dirty="0" err="1"/>
              <a:t>discrimination</a:t>
            </a:r>
            <a:r>
              <a:rPr lang="de-DE" sz="2000" dirty="0"/>
              <a:t> in </a:t>
            </a:r>
            <a:r>
              <a:rPr lang="de-DE" sz="2000" dirty="0" err="1"/>
              <a:t>Latvia</a:t>
            </a:r>
            <a:r>
              <a:rPr lang="de-DE" sz="2000" dirty="0"/>
              <a:t> </a:t>
            </a:r>
          </a:p>
          <a:p>
            <a:r>
              <a:rPr lang="de-DE" sz="2000" dirty="0" err="1"/>
              <a:t>by</a:t>
            </a:r>
            <a:r>
              <a:rPr lang="de-DE" sz="2000" dirty="0"/>
              <a:t> </a:t>
            </a:r>
            <a:r>
              <a:rPr lang="de-DE" sz="2000" b="1" dirty="0" err="1"/>
              <a:t>providing</a:t>
            </a:r>
            <a:r>
              <a:rPr lang="de-DE" sz="2000" b="1" dirty="0"/>
              <a:t> </a:t>
            </a:r>
            <a:r>
              <a:rPr lang="de-DE" sz="2000" b="1" dirty="0" err="1"/>
              <a:t>evidence-based</a:t>
            </a:r>
            <a:r>
              <a:rPr lang="de-DE" sz="2000" b="1" dirty="0"/>
              <a:t> </a:t>
            </a:r>
            <a:r>
              <a:rPr lang="de-DE" sz="2000" b="1" dirty="0" err="1"/>
              <a:t>interdisciplinary</a:t>
            </a:r>
            <a:r>
              <a:rPr lang="de-DE" sz="2000" b="1" dirty="0"/>
              <a:t> </a:t>
            </a:r>
            <a:r>
              <a:rPr lang="de-DE" sz="2000" b="1" dirty="0" err="1"/>
              <a:t>knowledge</a:t>
            </a:r>
            <a:r>
              <a:rPr lang="de-DE" sz="2000" dirty="0"/>
              <a:t>, </a:t>
            </a:r>
          </a:p>
          <a:p>
            <a:r>
              <a:rPr lang="de-DE" sz="2000" dirty="0" err="1"/>
              <a:t>becoming</a:t>
            </a:r>
            <a:r>
              <a:rPr lang="de-DE" sz="2000" dirty="0"/>
              <a:t> a </a:t>
            </a:r>
            <a:r>
              <a:rPr lang="de-DE" sz="2000" b="1" dirty="0" err="1"/>
              <a:t>platform</a:t>
            </a:r>
            <a:r>
              <a:rPr lang="de-DE" sz="2000" b="1" dirty="0"/>
              <a:t> </a:t>
            </a:r>
            <a:r>
              <a:rPr lang="de-DE" sz="2000" b="1" dirty="0" err="1"/>
              <a:t>for</a:t>
            </a:r>
            <a:r>
              <a:rPr lang="de-DE" sz="2000" b="1" dirty="0"/>
              <a:t> </a:t>
            </a:r>
            <a:r>
              <a:rPr lang="de-DE" sz="2000" b="1" dirty="0" err="1"/>
              <a:t>the</a:t>
            </a:r>
            <a:r>
              <a:rPr lang="de-DE" sz="2000" b="1" dirty="0"/>
              <a:t> </a:t>
            </a:r>
            <a:r>
              <a:rPr lang="de-DE" sz="2000" b="1" dirty="0" err="1"/>
              <a:t>discussion</a:t>
            </a:r>
            <a:r>
              <a:rPr lang="de-DE" sz="2000" b="1" dirty="0"/>
              <a:t> </a:t>
            </a:r>
            <a:r>
              <a:rPr lang="de-DE" sz="2000" dirty="0"/>
              <a:t>on </a:t>
            </a:r>
            <a:r>
              <a:rPr lang="de-DE" sz="2000" dirty="0" err="1"/>
              <a:t>causes</a:t>
            </a:r>
            <a:r>
              <a:rPr lang="de-DE" sz="2000" dirty="0"/>
              <a:t>, </a:t>
            </a:r>
            <a:r>
              <a:rPr lang="de-DE" sz="2000" dirty="0" err="1"/>
              <a:t>mechanisms</a:t>
            </a:r>
            <a:r>
              <a:rPr lang="de-DE" sz="2000" dirty="0"/>
              <a:t> and </a:t>
            </a:r>
            <a:r>
              <a:rPr lang="de-DE" sz="2000" dirty="0" err="1"/>
              <a:t>effects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gender</a:t>
            </a:r>
            <a:r>
              <a:rPr lang="de-DE" sz="2000" dirty="0"/>
              <a:t> </a:t>
            </a:r>
            <a:r>
              <a:rPr lang="de-DE" sz="2000" dirty="0" err="1"/>
              <a:t>discrimination</a:t>
            </a:r>
            <a:endParaRPr lang="de-DE" sz="2000" dirty="0"/>
          </a:p>
          <a:p>
            <a:endParaRPr lang="de-LV" sz="2000" dirty="0"/>
          </a:p>
        </p:txBody>
      </p:sp>
    </p:spTree>
    <p:extLst>
      <p:ext uri="{BB962C8B-B14F-4D97-AF65-F5344CB8AC3E}">
        <p14:creationId xmlns:p14="http://schemas.microsoft.com/office/powerpoint/2010/main" val="25745289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5B7BA75-684E-19A1-826C-5052EC919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124999"/>
            <a:ext cx="4076149" cy="4608003"/>
          </a:xfrm>
        </p:spPr>
        <p:txBody>
          <a:bodyPr anchor="ctr">
            <a:normAutofit/>
          </a:bodyPr>
          <a:lstStyle/>
          <a:p>
            <a:r>
              <a:rPr lang="de-LV" sz="4000" dirty="0">
                <a:solidFill>
                  <a:schemeClr val="accent1"/>
                </a:solidFill>
              </a:rPr>
              <a:t>Objectives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C47D00-D9E0-92A1-3FB6-0B51517F2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586" y="1124998"/>
            <a:ext cx="6143248" cy="4608003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de-DE" sz="2000" dirty="0"/>
            </a:br>
            <a:r>
              <a:rPr lang="de-DE" sz="2000" dirty="0"/>
              <a:t>1) -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gain</a:t>
            </a:r>
            <a:r>
              <a:rPr lang="de-DE" sz="2000" dirty="0"/>
              <a:t> </a:t>
            </a:r>
            <a:r>
              <a:rPr lang="de-DE" sz="2000" dirty="0" err="1"/>
              <a:t>knowledge</a:t>
            </a:r>
            <a:r>
              <a:rPr lang="de-DE" sz="2000" dirty="0"/>
              <a:t> on </a:t>
            </a:r>
            <a:r>
              <a:rPr lang="de-DE" sz="2000" dirty="0" err="1"/>
              <a:t>experiencing</a:t>
            </a:r>
            <a:r>
              <a:rPr lang="de-DE" sz="2000" dirty="0"/>
              <a:t>, </a:t>
            </a:r>
            <a:r>
              <a:rPr lang="de-DE" sz="2000" dirty="0" err="1"/>
              <a:t>practicing</a:t>
            </a:r>
            <a:r>
              <a:rPr lang="de-DE" sz="2000" dirty="0"/>
              <a:t> and </a:t>
            </a:r>
            <a:r>
              <a:rPr lang="de-DE" sz="2000" dirty="0" err="1"/>
              <a:t>discussing</a:t>
            </a:r>
            <a:r>
              <a:rPr lang="de-DE" sz="2000" dirty="0"/>
              <a:t> </a:t>
            </a:r>
            <a:r>
              <a:rPr lang="de-DE" sz="2000" dirty="0" err="1"/>
              <a:t>gender</a:t>
            </a:r>
            <a:r>
              <a:rPr lang="de-DE" sz="2000" dirty="0"/>
              <a:t> in LELC </a:t>
            </a:r>
            <a:r>
              <a:rPr lang="de-DE" sz="2000" dirty="0" err="1"/>
              <a:t>congregations</a:t>
            </a:r>
            <a:r>
              <a:rPr lang="de-DE" sz="2000" dirty="0"/>
              <a:t>, </a:t>
            </a:r>
            <a:r>
              <a:rPr lang="de-DE" sz="2000" dirty="0" err="1"/>
              <a:t>uncovering</a:t>
            </a:r>
            <a:r>
              <a:rPr lang="de-DE" sz="2000" dirty="0"/>
              <a:t> </a:t>
            </a:r>
            <a:r>
              <a:rPr lang="de-DE" sz="2000" dirty="0" err="1"/>
              <a:t>factors</a:t>
            </a:r>
            <a:r>
              <a:rPr lang="de-DE" sz="2000" dirty="0"/>
              <a:t> </a:t>
            </a:r>
            <a:r>
              <a:rPr lang="de-DE" sz="2000" dirty="0" err="1"/>
              <a:t>leading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gender-</a:t>
            </a:r>
            <a:r>
              <a:rPr lang="de-DE" sz="2000" dirty="0" err="1"/>
              <a:t>unequal</a:t>
            </a:r>
            <a:r>
              <a:rPr lang="de-DE" sz="2000" dirty="0"/>
              <a:t> </a:t>
            </a:r>
            <a:r>
              <a:rPr lang="de-DE" sz="2000" dirty="0" err="1"/>
              <a:t>models</a:t>
            </a:r>
            <a:r>
              <a:rPr lang="de-DE" sz="2000" dirty="0"/>
              <a:t>,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role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post-</a:t>
            </a:r>
            <a:r>
              <a:rPr lang="de-DE" sz="2000" dirty="0" err="1"/>
              <a:t>socialist</a:t>
            </a:r>
            <a:r>
              <a:rPr lang="de-DE" sz="2000" dirty="0"/>
              <a:t> and global </a:t>
            </a:r>
            <a:r>
              <a:rPr lang="de-DE" sz="2000" dirty="0" err="1"/>
              <a:t>conservative</a:t>
            </a:r>
            <a:r>
              <a:rPr lang="de-DE" sz="2000" dirty="0"/>
              <a:t> </a:t>
            </a:r>
            <a:r>
              <a:rPr lang="de-DE" sz="2000" dirty="0" err="1"/>
              <a:t>impacts</a:t>
            </a:r>
            <a:r>
              <a:rPr lang="de-DE" sz="2000" dirty="0"/>
              <a:t> and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church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a </a:t>
            </a:r>
            <a:r>
              <a:rPr lang="de-DE" sz="2000" dirty="0" err="1"/>
              <a:t>mediating</a:t>
            </a:r>
            <a:r>
              <a:rPr lang="de-DE" sz="2000" dirty="0"/>
              <a:t> </a:t>
            </a:r>
            <a:r>
              <a:rPr lang="de-DE" sz="2000" dirty="0" err="1"/>
              <a:t>actor</a:t>
            </a:r>
            <a:r>
              <a:rPr lang="de-DE" sz="2000" dirty="0"/>
              <a:t> and a </a:t>
            </a:r>
            <a:r>
              <a:rPr lang="de-DE" sz="2000" dirty="0" err="1"/>
              <a:t>location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gender</a:t>
            </a:r>
            <a:r>
              <a:rPr lang="de-DE" sz="2000" dirty="0"/>
              <a:t> (in)</a:t>
            </a:r>
            <a:r>
              <a:rPr lang="de-DE" sz="2000" dirty="0" err="1"/>
              <a:t>equality</a:t>
            </a:r>
            <a:r>
              <a:rPr lang="de-DE" sz="2000" dirty="0"/>
              <a:t>;</a:t>
            </a:r>
            <a:br>
              <a:rPr lang="de-DE" sz="2000" dirty="0"/>
            </a:br>
            <a:r>
              <a:rPr lang="de-DE" sz="2000" dirty="0"/>
              <a:t>2) -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explore</a:t>
            </a:r>
            <a:r>
              <a:rPr lang="de-DE" sz="2000" dirty="0"/>
              <a:t> </a:t>
            </a:r>
            <a:r>
              <a:rPr lang="de-DE" sz="2000" dirty="0" err="1"/>
              <a:t>media</a:t>
            </a:r>
            <a:r>
              <a:rPr lang="de-DE" sz="2000" dirty="0"/>
              <a:t> </a:t>
            </a:r>
            <a:r>
              <a:rPr lang="de-DE" sz="2000" dirty="0" err="1"/>
              <a:t>impact</a:t>
            </a:r>
            <a:r>
              <a:rPr lang="de-DE" sz="2000" dirty="0"/>
              <a:t> and </a:t>
            </a:r>
            <a:r>
              <a:rPr lang="de-DE" sz="2000" dirty="0" err="1"/>
              <a:t>communication</a:t>
            </a:r>
            <a:r>
              <a:rPr lang="de-DE" sz="2000" dirty="0"/>
              <a:t> </a:t>
            </a:r>
            <a:r>
              <a:rPr lang="de-DE" sz="2000" dirty="0" err="1"/>
              <a:t>strategies</a:t>
            </a:r>
            <a:r>
              <a:rPr lang="de-DE" sz="2000" dirty="0"/>
              <a:t> in </a:t>
            </a:r>
            <a:r>
              <a:rPr lang="de-DE" sz="2000" dirty="0" err="1"/>
              <a:t>spreading</a:t>
            </a:r>
            <a:r>
              <a:rPr lang="de-DE" sz="2000" dirty="0"/>
              <a:t> gender-</a:t>
            </a:r>
            <a:r>
              <a:rPr lang="de-DE" sz="2000" dirty="0" err="1"/>
              <a:t>related</a:t>
            </a:r>
            <a:r>
              <a:rPr lang="de-DE" sz="2000" dirty="0"/>
              <a:t> </a:t>
            </a:r>
            <a:r>
              <a:rPr lang="de-DE" sz="2000" dirty="0" err="1"/>
              <a:t>messages</a:t>
            </a:r>
            <a:r>
              <a:rPr lang="de-DE" sz="2000" dirty="0"/>
              <a:t> and </a:t>
            </a:r>
            <a:r>
              <a:rPr lang="de-DE" sz="2000" dirty="0" err="1"/>
              <a:t>women’s</a:t>
            </a:r>
            <a:r>
              <a:rPr lang="de-DE" sz="2000" dirty="0"/>
              <a:t> </a:t>
            </a:r>
            <a:r>
              <a:rPr lang="de-DE" sz="2000" dirty="0" err="1"/>
              <a:t>ordination</a:t>
            </a:r>
            <a:r>
              <a:rPr lang="de-DE" sz="2000" dirty="0"/>
              <a:t> in </a:t>
            </a:r>
            <a:r>
              <a:rPr lang="de-DE" sz="2000" dirty="0" err="1"/>
              <a:t>particular</a:t>
            </a:r>
            <a:r>
              <a:rPr lang="de-DE" sz="2000" dirty="0"/>
              <a:t>;</a:t>
            </a:r>
            <a:br>
              <a:rPr lang="de-DE" sz="2000" dirty="0"/>
            </a:br>
            <a:r>
              <a:rPr lang="de-DE" sz="2000" dirty="0"/>
              <a:t>3) -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analyze</a:t>
            </a:r>
            <a:r>
              <a:rPr lang="de-DE" sz="2000" dirty="0"/>
              <a:t> and </a:t>
            </a:r>
            <a:r>
              <a:rPr lang="de-DE" sz="2000" dirty="0" err="1"/>
              <a:t>develop</a:t>
            </a:r>
            <a:r>
              <a:rPr lang="de-DE" sz="2000" dirty="0"/>
              <a:t> a </a:t>
            </a:r>
            <a:r>
              <a:rPr lang="de-DE" sz="2000" dirty="0" err="1"/>
              <a:t>gender</a:t>
            </a:r>
            <a:r>
              <a:rPr lang="de-DE" sz="2000" dirty="0"/>
              <a:t> sensitive and </a:t>
            </a:r>
            <a:r>
              <a:rPr lang="de-DE" sz="2000" dirty="0" err="1"/>
              <a:t>locally</a:t>
            </a:r>
            <a:r>
              <a:rPr lang="de-DE" sz="2000" dirty="0"/>
              <a:t> relevant </a:t>
            </a:r>
            <a:r>
              <a:rPr lang="de-DE" sz="2000" dirty="0" err="1"/>
              <a:t>theological</a:t>
            </a:r>
            <a:r>
              <a:rPr lang="de-DE" sz="2000" dirty="0"/>
              <a:t> </a:t>
            </a:r>
            <a:r>
              <a:rPr lang="de-DE" sz="2000" dirty="0" err="1"/>
              <a:t>perspective</a:t>
            </a:r>
            <a:r>
              <a:rPr lang="de-DE" sz="2000" dirty="0"/>
              <a:t> </a:t>
            </a:r>
            <a:r>
              <a:rPr lang="de-DE" sz="2000" dirty="0" err="1"/>
              <a:t>taking</a:t>
            </a:r>
            <a:r>
              <a:rPr lang="de-DE" sz="2000" dirty="0"/>
              <a:t> </a:t>
            </a:r>
            <a:r>
              <a:rPr lang="de-DE" sz="2000" dirty="0" err="1"/>
              <a:t>gender</a:t>
            </a:r>
            <a:r>
              <a:rPr lang="de-DE" sz="2000" dirty="0"/>
              <a:t> </a:t>
            </a:r>
            <a:r>
              <a:rPr lang="de-DE" sz="2000" dirty="0" err="1"/>
              <a:t>into</a:t>
            </a:r>
            <a:r>
              <a:rPr lang="de-DE" sz="2000" dirty="0"/>
              <a:t> </a:t>
            </a:r>
            <a:r>
              <a:rPr lang="de-DE" sz="2000" dirty="0" err="1"/>
              <a:t>account</a:t>
            </a:r>
            <a:r>
              <a:rPr lang="de-DE" sz="2000" dirty="0"/>
              <a:t>. </a:t>
            </a:r>
          </a:p>
          <a:p>
            <a:endParaRPr lang="de-LV" sz="2000" dirty="0"/>
          </a:p>
        </p:txBody>
      </p:sp>
    </p:spTree>
    <p:extLst>
      <p:ext uri="{BB962C8B-B14F-4D97-AF65-F5344CB8AC3E}">
        <p14:creationId xmlns:p14="http://schemas.microsoft.com/office/powerpoint/2010/main" val="2561296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811AD1-79A7-3E4C-AC7D-19EFB8DB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de-LV" dirty="0">
                <a:solidFill>
                  <a:srgbClr val="FFFEFF"/>
                </a:solidFill>
              </a:rPr>
              <a:t>Approach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ED707C-0E85-9D4F-9472-19F138FE7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de-DE" i="1"/>
              <a:t>1) Anthropological </a:t>
            </a:r>
            <a:r>
              <a:rPr lang="de-DE" i="1" err="1"/>
              <a:t>approach</a:t>
            </a:r>
            <a:r>
              <a:rPr lang="de-DE" i="1"/>
              <a:t> </a:t>
            </a:r>
            <a:endParaRPr lang="de-DE"/>
          </a:p>
          <a:p>
            <a:r>
              <a:rPr lang="de-DE"/>
              <a:t>Anthropological </a:t>
            </a:r>
            <a:r>
              <a:rPr lang="de-DE" err="1"/>
              <a:t>approach</a:t>
            </a:r>
            <a:r>
              <a:rPr lang="de-DE"/>
              <a:t> </a:t>
            </a:r>
            <a:r>
              <a:rPr lang="de-DE" err="1"/>
              <a:t>would</a:t>
            </a:r>
            <a:r>
              <a:rPr lang="de-DE"/>
              <a:t> </a:t>
            </a:r>
            <a:r>
              <a:rPr lang="de-DE" err="1"/>
              <a:t>allow</a:t>
            </a:r>
            <a:r>
              <a:rPr lang="de-DE"/>
              <a:t> </a:t>
            </a:r>
            <a:r>
              <a:rPr lang="de-DE" err="1"/>
              <a:t>to</a:t>
            </a:r>
            <a:r>
              <a:rPr lang="de-DE"/>
              <a:t> </a:t>
            </a:r>
            <a:r>
              <a:rPr lang="de-DE" b="1" err="1"/>
              <a:t>understand</a:t>
            </a:r>
            <a:r>
              <a:rPr lang="de-DE" b="1"/>
              <a:t> and bring </a:t>
            </a:r>
            <a:r>
              <a:rPr lang="de-DE" b="1" err="1"/>
              <a:t>the</a:t>
            </a:r>
            <a:r>
              <a:rPr lang="de-DE" b="1"/>
              <a:t> </a:t>
            </a:r>
            <a:r>
              <a:rPr lang="de-DE" b="1" err="1"/>
              <a:t>situation</a:t>
            </a:r>
            <a:r>
              <a:rPr lang="de-DE" b="1"/>
              <a:t> </a:t>
            </a:r>
            <a:r>
              <a:rPr lang="de-DE" b="1" err="1"/>
              <a:t>of</a:t>
            </a:r>
            <a:r>
              <a:rPr lang="de-DE" b="1"/>
              <a:t> </a:t>
            </a:r>
            <a:r>
              <a:rPr lang="de-DE" b="1" err="1"/>
              <a:t>women</a:t>
            </a:r>
            <a:r>
              <a:rPr lang="de-DE" b="1"/>
              <a:t> and </a:t>
            </a:r>
            <a:r>
              <a:rPr lang="de-DE" b="1" err="1"/>
              <a:t>gender</a:t>
            </a:r>
            <a:r>
              <a:rPr lang="de-DE" b="1"/>
              <a:t> </a:t>
            </a:r>
            <a:r>
              <a:rPr lang="de-DE" b="1" err="1"/>
              <a:t>inequality</a:t>
            </a:r>
            <a:r>
              <a:rPr lang="de-DE" b="1"/>
              <a:t> in </a:t>
            </a:r>
            <a:r>
              <a:rPr lang="de-DE" b="1" err="1"/>
              <a:t>religious</a:t>
            </a:r>
            <a:r>
              <a:rPr lang="de-DE" b="1"/>
              <a:t> </a:t>
            </a:r>
            <a:r>
              <a:rPr lang="de-DE" b="1" err="1"/>
              <a:t>organisations</a:t>
            </a:r>
            <a:r>
              <a:rPr lang="de-DE" b="1"/>
              <a:t> </a:t>
            </a:r>
            <a:r>
              <a:rPr lang="de-DE" b="1" err="1"/>
              <a:t>into</a:t>
            </a:r>
            <a:r>
              <a:rPr lang="de-DE" b="1"/>
              <a:t> a wider social </a:t>
            </a:r>
            <a:r>
              <a:rPr lang="de-DE" b="1" err="1"/>
              <a:t>context</a:t>
            </a:r>
            <a:r>
              <a:rPr lang="de-DE"/>
              <a:t>.</a:t>
            </a:r>
          </a:p>
          <a:p>
            <a:r>
              <a:rPr lang="de-DE" i="1"/>
              <a:t>(2) Media </a:t>
            </a:r>
            <a:r>
              <a:rPr lang="de-DE" i="1" err="1"/>
              <a:t>discourse</a:t>
            </a:r>
            <a:r>
              <a:rPr lang="de-DE" i="1"/>
              <a:t> </a:t>
            </a:r>
            <a:r>
              <a:rPr lang="de-DE" i="1" err="1"/>
              <a:t>approach</a:t>
            </a:r>
            <a:r>
              <a:rPr lang="de-DE" i="1"/>
              <a:t> </a:t>
            </a:r>
            <a:endParaRPr lang="de-DE"/>
          </a:p>
          <a:p>
            <a:r>
              <a:rPr lang="de-DE"/>
              <a:t>Exploration and </a:t>
            </a:r>
            <a:r>
              <a:rPr lang="de-DE" err="1"/>
              <a:t>development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a </a:t>
            </a:r>
            <a:r>
              <a:rPr lang="de-DE" b="1" err="1"/>
              <a:t>gender</a:t>
            </a:r>
            <a:r>
              <a:rPr lang="de-DE" b="1"/>
              <a:t> </a:t>
            </a:r>
            <a:r>
              <a:rPr lang="de-DE" b="1" err="1"/>
              <a:t>communication</a:t>
            </a:r>
            <a:r>
              <a:rPr lang="de-DE" b="1"/>
              <a:t> </a:t>
            </a:r>
            <a:r>
              <a:rPr lang="de-DE" b="1" err="1"/>
              <a:t>strategy</a:t>
            </a:r>
            <a:r>
              <a:rPr lang="de-DE" b="1"/>
              <a:t> in </a:t>
            </a:r>
            <a:r>
              <a:rPr lang="de-DE" b="1" err="1"/>
              <a:t>the</a:t>
            </a:r>
            <a:r>
              <a:rPr lang="de-DE" b="1"/>
              <a:t> LELC </a:t>
            </a:r>
            <a:r>
              <a:rPr lang="de-DE" b="1" err="1"/>
              <a:t>to</a:t>
            </a:r>
            <a:r>
              <a:rPr lang="de-DE" b="1"/>
              <a:t> </a:t>
            </a:r>
            <a:r>
              <a:rPr lang="de-DE" b="1" err="1"/>
              <a:t>foster</a:t>
            </a:r>
            <a:r>
              <a:rPr lang="de-DE" b="1"/>
              <a:t> </a:t>
            </a:r>
            <a:r>
              <a:rPr lang="de-DE" b="1" err="1"/>
              <a:t>public</a:t>
            </a:r>
            <a:r>
              <a:rPr lang="de-DE" b="1"/>
              <a:t> </a:t>
            </a:r>
            <a:r>
              <a:rPr lang="de-DE" b="1" err="1"/>
              <a:t>discussion</a:t>
            </a:r>
            <a:r>
              <a:rPr lang="de-DE" b="1"/>
              <a:t> </a:t>
            </a:r>
            <a:r>
              <a:rPr lang="de-DE" b="1" err="1"/>
              <a:t>about</a:t>
            </a:r>
            <a:r>
              <a:rPr lang="de-DE" b="1"/>
              <a:t> </a:t>
            </a:r>
            <a:r>
              <a:rPr lang="de-DE" b="1" err="1"/>
              <a:t>gender</a:t>
            </a:r>
            <a:r>
              <a:rPr lang="de-DE" b="1"/>
              <a:t> </a:t>
            </a:r>
            <a:r>
              <a:rPr lang="de-DE" b="1" err="1"/>
              <a:t>inequality</a:t>
            </a:r>
            <a:r>
              <a:rPr lang="de-DE" b="1"/>
              <a:t> </a:t>
            </a:r>
            <a:r>
              <a:rPr lang="de-DE" err="1"/>
              <a:t>within</a:t>
            </a:r>
            <a:r>
              <a:rPr lang="de-DE"/>
              <a:t> </a:t>
            </a:r>
            <a:r>
              <a:rPr lang="de-DE" err="1"/>
              <a:t>target</a:t>
            </a:r>
            <a:r>
              <a:rPr lang="de-DE"/>
              <a:t> </a:t>
            </a:r>
            <a:r>
              <a:rPr lang="de-DE" err="1"/>
              <a:t>groups</a:t>
            </a:r>
            <a:r>
              <a:rPr lang="de-DE"/>
              <a:t> - </a:t>
            </a:r>
            <a:r>
              <a:rPr lang="de-DE" err="1"/>
              <a:t>religious</a:t>
            </a:r>
            <a:r>
              <a:rPr lang="de-DE"/>
              <a:t> </a:t>
            </a:r>
            <a:r>
              <a:rPr lang="de-DE" err="1"/>
              <a:t>organizations</a:t>
            </a:r>
            <a:r>
              <a:rPr lang="de-DE"/>
              <a:t> and </a:t>
            </a:r>
            <a:r>
              <a:rPr lang="de-DE" err="1"/>
              <a:t>communities</a:t>
            </a:r>
            <a:r>
              <a:rPr lang="de-DE"/>
              <a:t> - and in </a:t>
            </a:r>
            <a:r>
              <a:rPr lang="de-DE" err="1"/>
              <a:t>the</a:t>
            </a:r>
            <a:r>
              <a:rPr lang="de-DE"/>
              <a:t> wider </a:t>
            </a:r>
            <a:r>
              <a:rPr lang="de-DE" err="1"/>
              <a:t>society</a:t>
            </a:r>
            <a:r>
              <a:rPr lang="de-DE"/>
              <a:t>. In </a:t>
            </a:r>
            <a:r>
              <a:rPr lang="de-DE" err="1"/>
              <a:t>this</a:t>
            </a:r>
            <a:r>
              <a:rPr lang="de-DE"/>
              <a:t> </a:t>
            </a:r>
            <a:r>
              <a:rPr lang="de-DE" err="1"/>
              <a:t>approach</a:t>
            </a:r>
            <a:r>
              <a:rPr lang="de-DE"/>
              <a:t> </a:t>
            </a:r>
            <a:r>
              <a:rPr lang="de-DE" err="1"/>
              <a:t>it</a:t>
            </a:r>
            <a:r>
              <a:rPr lang="de-DE"/>
              <a:t> </a:t>
            </a:r>
            <a:r>
              <a:rPr lang="de-DE" err="1"/>
              <a:t>is</a:t>
            </a:r>
            <a:r>
              <a:rPr lang="de-DE"/>
              <a:t> </a:t>
            </a:r>
            <a:r>
              <a:rPr lang="de-DE" err="1"/>
              <a:t>important</a:t>
            </a:r>
            <a:r>
              <a:rPr lang="de-DE"/>
              <a:t> </a:t>
            </a:r>
            <a:r>
              <a:rPr lang="de-DE" err="1"/>
              <a:t>to</a:t>
            </a:r>
            <a:r>
              <a:rPr lang="de-DE"/>
              <a:t> </a:t>
            </a:r>
            <a:r>
              <a:rPr lang="de-DE" err="1"/>
              <a:t>understand</a:t>
            </a:r>
            <a:r>
              <a:rPr lang="de-DE"/>
              <a:t> </a:t>
            </a:r>
            <a:r>
              <a:rPr lang="de-DE" err="1"/>
              <a:t>the</a:t>
            </a:r>
            <a:r>
              <a:rPr lang="de-DE"/>
              <a:t> </a:t>
            </a:r>
            <a:r>
              <a:rPr lang="de-DE" err="1"/>
              <a:t>media</a:t>
            </a:r>
            <a:r>
              <a:rPr lang="de-DE"/>
              <a:t> </a:t>
            </a:r>
            <a:r>
              <a:rPr lang="de-DE" err="1"/>
              <a:t>discourse</a:t>
            </a:r>
            <a:r>
              <a:rPr lang="de-DE" b="1"/>
              <a:t>: </a:t>
            </a:r>
            <a:r>
              <a:rPr lang="de-DE" b="1" err="1"/>
              <a:t>how</a:t>
            </a:r>
            <a:r>
              <a:rPr lang="de-DE" b="1"/>
              <a:t> </a:t>
            </a:r>
            <a:r>
              <a:rPr lang="de-DE" b="1" err="1"/>
              <a:t>the</a:t>
            </a:r>
            <a:r>
              <a:rPr lang="de-DE" b="1"/>
              <a:t> </a:t>
            </a:r>
            <a:r>
              <a:rPr lang="de-DE" b="1" err="1"/>
              <a:t>studied</a:t>
            </a:r>
            <a:r>
              <a:rPr lang="de-DE" b="1"/>
              <a:t> </a:t>
            </a:r>
            <a:r>
              <a:rPr lang="de-DE" b="1" err="1"/>
              <a:t>issues</a:t>
            </a:r>
            <a:r>
              <a:rPr lang="de-DE" b="1"/>
              <a:t> </a:t>
            </a:r>
            <a:r>
              <a:rPr lang="de-DE" b="1" err="1"/>
              <a:t>have</a:t>
            </a:r>
            <a:r>
              <a:rPr lang="de-DE" b="1"/>
              <a:t> </a:t>
            </a:r>
            <a:r>
              <a:rPr lang="de-DE" b="1" err="1"/>
              <a:t>been</a:t>
            </a:r>
            <a:r>
              <a:rPr lang="de-DE" b="1"/>
              <a:t> </a:t>
            </a:r>
            <a:r>
              <a:rPr lang="de-DE" b="1" err="1"/>
              <a:t>communicated</a:t>
            </a:r>
            <a:r>
              <a:rPr lang="de-DE" b="1"/>
              <a:t> in </a:t>
            </a:r>
            <a:r>
              <a:rPr lang="de-DE" b="1" err="1"/>
              <a:t>the</a:t>
            </a:r>
            <a:r>
              <a:rPr lang="de-DE" b="1"/>
              <a:t> </a:t>
            </a:r>
            <a:r>
              <a:rPr lang="de-DE" b="1" err="1"/>
              <a:t>media</a:t>
            </a:r>
            <a:r>
              <a:rPr lang="de-DE"/>
              <a:t>, </a:t>
            </a:r>
            <a:r>
              <a:rPr lang="de-DE" err="1"/>
              <a:t>bearing</a:t>
            </a:r>
            <a:r>
              <a:rPr lang="de-DE"/>
              <a:t> in </a:t>
            </a:r>
            <a:r>
              <a:rPr lang="de-DE" err="1"/>
              <a:t>mind</a:t>
            </a:r>
            <a:r>
              <a:rPr lang="de-DE"/>
              <a:t> </a:t>
            </a:r>
            <a:r>
              <a:rPr lang="de-DE" err="1"/>
              <a:t>that</a:t>
            </a:r>
            <a:r>
              <a:rPr lang="de-DE"/>
              <a:t> </a:t>
            </a:r>
            <a:r>
              <a:rPr lang="de-DE" err="1"/>
              <a:t>it</a:t>
            </a:r>
            <a:r>
              <a:rPr lang="de-DE"/>
              <a:t> </a:t>
            </a:r>
            <a:r>
              <a:rPr lang="de-DE" err="1"/>
              <a:t>is</a:t>
            </a:r>
            <a:r>
              <a:rPr lang="de-DE"/>
              <a:t> also a </a:t>
            </a:r>
            <a:r>
              <a:rPr lang="de-DE" err="1"/>
              <a:t>mediated</a:t>
            </a:r>
            <a:r>
              <a:rPr lang="de-DE"/>
              <a:t> </a:t>
            </a:r>
            <a:r>
              <a:rPr lang="de-DE" err="1"/>
              <a:t>or</a:t>
            </a:r>
            <a:r>
              <a:rPr lang="de-DE"/>
              <a:t> </a:t>
            </a:r>
            <a:r>
              <a:rPr lang="de-DE" err="1"/>
              <a:t>even</a:t>
            </a:r>
            <a:r>
              <a:rPr lang="de-DE"/>
              <a:t> </a:t>
            </a:r>
            <a:r>
              <a:rPr lang="de-DE" err="1"/>
              <a:t>marketized</a:t>
            </a:r>
            <a:r>
              <a:rPr lang="de-DE"/>
              <a:t> and </a:t>
            </a:r>
            <a:r>
              <a:rPr lang="de-DE" err="1"/>
              <a:t>mediatized</a:t>
            </a:r>
            <a:r>
              <a:rPr lang="de-DE"/>
              <a:t> </a:t>
            </a:r>
            <a:r>
              <a:rPr lang="de-DE" err="1"/>
              <a:t>environment</a:t>
            </a:r>
            <a:r>
              <a:rPr lang="de-DE"/>
              <a:t> (</a:t>
            </a:r>
            <a:r>
              <a:rPr lang="de-DE" err="1"/>
              <a:t>Moberg</a:t>
            </a:r>
            <a:r>
              <a:rPr lang="de-DE"/>
              <a:t>, Marcus, 2017). 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6D79D2-7323-5642-AD9F-2C9CD8C9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endParaRPr lang="de-LV">
              <a:solidFill>
                <a:srgbClr val="FFFEFF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65CC36-185B-3F47-91FA-92A5681DF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de-DE" i="1"/>
              <a:t>(3) </a:t>
            </a:r>
            <a:r>
              <a:rPr lang="de-DE" i="1" err="1"/>
              <a:t>Theological</a:t>
            </a:r>
            <a:r>
              <a:rPr lang="de-DE" i="1"/>
              <a:t> </a:t>
            </a:r>
            <a:r>
              <a:rPr lang="de-DE" i="1" err="1"/>
              <a:t>approach</a:t>
            </a:r>
            <a:r>
              <a:rPr lang="de-DE" i="1"/>
              <a:t> </a:t>
            </a:r>
            <a:endParaRPr lang="de-DE"/>
          </a:p>
          <a:p>
            <a:r>
              <a:rPr lang="de-DE" err="1"/>
              <a:t>Our</a:t>
            </a:r>
            <a:r>
              <a:rPr lang="de-DE"/>
              <a:t> </a:t>
            </a:r>
            <a:r>
              <a:rPr lang="de-DE" err="1"/>
              <a:t>theological</a:t>
            </a:r>
            <a:r>
              <a:rPr lang="de-DE"/>
              <a:t> </a:t>
            </a:r>
            <a:r>
              <a:rPr lang="de-DE" err="1"/>
              <a:t>approach</a:t>
            </a:r>
            <a:r>
              <a:rPr lang="de-DE"/>
              <a:t> </a:t>
            </a:r>
            <a:r>
              <a:rPr lang="de-DE" err="1"/>
              <a:t>follows</a:t>
            </a:r>
            <a:r>
              <a:rPr lang="de-DE"/>
              <a:t> </a:t>
            </a:r>
            <a:r>
              <a:rPr lang="de-DE" err="1"/>
              <a:t>the</a:t>
            </a:r>
            <a:r>
              <a:rPr lang="de-DE"/>
              <a:t> </a:t>
            </a:r>
            <a:r>
              <a:rPr lang="de-DE" err="1"/>
              <a:t>line</a:t>
            </a:r>
            <a:r>
              <a:rPr lang="de-DE"/>
              <a:t> </a:t>
            </a:r>
            <a:r>
              <a:rPr lang="de-DE" err="1"/>
              <a:t>taken</a:t>
            </a:r>
            <a:r>
              <a:rPr lang="de-DE"/>
              <a:t> </a:t>
            </a:r>
            <a:r>
              <a:rPr lang="de-DE" err="1"/>
              <a:t>by</a:t>
            </a:r>
            <a:r>
              <a:rPr lang="de-DE"/>
              <a:t> Elisabeth </a:t>
            </a:r>
            <a:r>
              <a:rPr lang="de-DE" err="1"/>
              <a:t>Schüssler</a:t>
            </a:r>
            <a:r>
              <a:rPr lang="de-DE"/>
              <a:t> </a:t>
            </a:r>
            <a:r>
              <a:rPr lang="de-DE" err="1"/>
              <a:t>Fiorenza</a:t>
            </a:r>
            <a:r>
              <a:rPr lang="de-DE"/>
              <a:t>: all </a:t>
            </a:r>
            <a:r>
              <a:rPr lang="de-DE" err="1"/>
              <a:t>God</a:t>
            </a:r>
            <a:r>
              <a:rPr lang="de-DE"/>
              <a:t>-talk </a:t>
            </a:r>
            <a:r>
              <a:rPr lang="de-DE" err="1"/>
              <a:t>comes</a:t>
            </a:r>
            <a:r>
              <a:rPr lang="de-DE"/>
              <a:t> </a:t>
            </a:r>
            <a:r>
              <a:rPr lang="de-DE" err="1"/>
              <a:t>from</a:t>
            </a:r>
            <a:r>
              <a:rPr lang="de-DE"/>
              <a:t> a </a:t>
            </a:r>
            <a:r>
              <a:rPr lang="de-DE" err="1"/>
              <a:t>certain</a:t>
            </a:r>
            <a:r>
              <a:rPr lang="de-DE"/>
              <a:t> </a:t>
            </a:r>
            <a:r>
              <a:rPr lang="de-DE" err="1"/>
              <a:t>perspective</a:t>
            </a:r>
            <a:r>
              <a:rPr lang="de-DE"/>
              <a:t>. (</a:t>
            </a:r>
            <a:r>
              <a:rPr lang="de-DE" err="1"/>
              <a:t>Fiorenza</a:t>
            </a:r>
            <a:r>
              <a:rPr lang="de-DE"/>
              <a:t>, 1994) </a:t>
            </a:r>
            <a:r>
              <a:rPr lang="de-DE" err="1"/>
              <a:t>We</a:t>
            </a:r>
            <a:r>
              <a:rPr lang="de-DE"/>
              <a:t> </a:t>
            </a:r>
            <a:r>
              <a:rPr lang="de-DE" err="1"/>
              <a:t>want</a:t>
            </a:r>
            <a:r>
              <a:rPr lang="de-DE"/>
              <a:t> </a:t>
            </a:r>
            <a:r>
              <a:rPr lang="de-DE" err="1"/>
              <a:t>to</a:t>
            </a:r>
            <a:r>
              <a:rPr lang="de-DE"/>
              <a:t> find out </a:t>
            </a:r>
            <a:r>
              <a:rPr lang="de-DE" err="1"/>
              <a:t>how</a:t>
            </a:r>
            <a:r>
              <a:rPr lang="de-DE"/>
              <a:t> </a:t>
            </a:r>
            <a:r>
              <a:rPr lang="de-DE" err="1"/>
              <a:t>theological</a:t>
            </a:r>
            <a:r>
              <a:rPr lang="de-DE"/>
              <a:t> </a:t>
            </a:r>
            <a:r>
              <a:rPr lang="de-DE" err="1"/>
              <a:t>ideas</a:t>
            </a:r>
            <a:r>
              <a:rPr lang="de-DE"/>
              <a:t> </a:t>
            </a:r>
            <a:r>
              <a:rPr lang="de-DE" err="1"/>
              <a:t>related</a:t>
            </a:r>
            <a:r>
              <a:rPr lang="de-DE"/>
              <a:t> </a:t>
            </a:r>
            <a:r>
              <a:rPr lang="de-DE" err="1"/>
              <a:t>to</a:t>
            </a:r>
            <a:r>
              <a:rPr lang="de-DE"/>
              <a:t> </a:t>
            </a:r>
            <a:r>
              <a:rPr lang="de-DE" err="1"/>
              <a:t>gender</a:t>
            </a:r>
            <a:r>
              <a:rPr lang="de-DE"/>
              <a:t> </a:t>
            </a:r>
            <a:r>
              <a:rPr lang="de-DE" err="1"/>
              <a:t>have</a:t>
            </a:r>
            <a:r>
              <a:rPr lang="de-DE"/>
              <a:t> </a:t>
            </a:r>
            <a:r>
              <a:rPr lang="de-DE" err="1"/>
              <a:t>been</a:t>
            </a:r>
            <a:r>
              <a:rPr lang="de-DE"/>
              <a:t> </a:t>
            </a:r>
            <a:r>
              <a:rPr lang="de-DE" err="1"/>
              <a:t>developing</a:t>
            </a:r>
            <a:r>
              <a:rPr lang="de-DE"/>
              <a:t> (</a:t>
            </a:r>
            <a:r>
              <a:rPr lang="de-DE" err="1"/>
              <a:t>glocalisation</a:t>
            </a:r>
            <a:r>
              <a:rPr lang="de-DE"/>
              <a:t> </a:t>
            </a:r>
            <a:r>
              <a:rPr lang="de-DE" err="1"/>
              <a:t>process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global </a:t>
            </a:r>
            <a:r>
              <a:rPr lang="de-DE" err="1"/>
              <a:t>religious</a:t>
            </a:r>
            <a:r>
              <a:rPr lang="de-DE"/>
              <a:t> </a:t>
            </a:r>
            <a:r>
              <a:rPr lang="de-DE" err="1"/>
              <a:t>ideas</a:t>
            </a:r>
            <a:r>
              <a:rPr lang="de-DE"/>
              <a:t>, </a:t>
            </a:r>
            <a:r>
              <a:rPr lang="de-DE" err="1"/>
              <a:t>fusion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local</a:t>
            </a:r>
            <a:r>
              <a:rPr lang="de-DE"/>
              <a:t> interpretative </a:t>
            </a:r>
            <a:r>
              <a:rPr lang="de-DE" err="1"/>
              <a:t>contexts</a:t>
            </a:r>
            <a:r>
              <a:rPr lang="de-DE"/>
              <a:t>). </a:t>
            </a:r>
            <a:r>
              <a:rPr lang="de-DE" err="1"/>
              <a:t>Plurality</a:t>
            </a:r>
            <a:r>
              <a:rPr lang="de-DE"/>
              <a:t> (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perspectives</a:t>
            </a:r>
            <a:r>
              <a:rPr lang="de-DE"/>
              <a:t>) </a:t>
            </a:r>
            <a:r>
              <a:rPr lang="de-DE" err="1"/>
              <a:t>is</a:t>
            </a:r>
            <a:r>
              <a:rPr lang="de-DE"/>
              <a:t> </a:t>
            </a:r>
            <a:r>
              <a:rPr lang="de-DE" err="1"/>
              <a:t>important</a:t>
            </a:r>
            <a:r>
              <a:rPr lang="de-DE"/>
              <a:t> </a:t>
            </a:r>
            <a:r>
              <a:rPr lang="de-DE" err="1"/>
              <a:t>here</a:t>
            </a:r>
            <a:r>
              <a:rPr lang="de-DE"/>
              <a:t>, </a:t>
            </a:r>
            <a:r>
              <a:rPr lang="de-DE" err="1"/>
              <a:t>because</a:t>
            </a:r>
            <a:r>
              <a:rPr lang="de-DE"/>
              <a:t> </a:t>
            </a:r>
            <a:r>
              <a:rPr lang="de-DE" err="1"/>
              <a:t>we</a:t>
            </a:r>
            <a:r>
              <a:rPr lang="de-DE"/>
              <a:t> </a:t>
            </a:r>
            <a:r>
              <a:rPr lang="de-DE" err="1"/>
              <a:t>are</a:t>
            </a:r>
            <a:r>
              <a:rPr lang="de-DE"/>
              <a:t> </a:t>
            </a:r>
            <a:r>
              <a:rPr lang="de-DE" err="1"/>
              <a:t>aware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the</a:t>
            </a:r>
            <a:r>
              <a:rPr lang="de-DE"/>
              <a:t> </a:t>
            </a:r>
            <a:r>
              <a:rPr lang="de-DE" err="1"/>
              <a:t>diversity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perspectives</a:t>
            </a:r>
            <a:r>
              <a:rPr lang="de-DE"/>
              <a:t> </a:t>
            </a:r>
            <a:r>
              <a:rPr lang="de-DE" err="1"/>
              <a:t>and</a:t>
            </a:r>
            <a:r>
              <a:rPr lang="de-DE"/>
              <a:t> </a:t>
            </a:r>
            <a:r>
              <a:rPr lang="de-DE" err="1"/>
              <a:t>dangers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‘</a:t>
            </a:r>
            <a:r>
              <a:rPr lang="de-DE" err="1"/>
              <a:t>essentialising</a:t>
            </a:r>
            <a:r>
              <a:rPr lang="de-DE"/>
              <a:t>’ </a:t>
            </a:r>
            <a:r>
              <a:rPr lang="de-DE" err="1"/>
              <a:t>experiences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one</a:t>
            </a:r>
            <a:r>
              <a:rPr lang="de-DE"/>
              <a:t> </a:t>
            </a:r>
            <a:r>
              <a:rPr lang="de-DE" err="1"/>
              <a:t>group</a:t>
            </a:r>
            <a:r>
              <a:rPr lang="de-DE"/>
              <a:t>. This </a:t>
            </a:r>
            <a:r>
              <a:rPr lang="de-DE" err="1"/>
              <a:t>research</a:t>
            </a:r>
            <a:r>
              <a:rPr lang="de-DE"/>
              <a:t> </a:t>
            </a:r>
            <a:r>
              <a:rPr lang="de-DE" err="1"/>
              <a:t>directions</a:t>
            </a:r>
            <a:r>
              <a:rPr lang="de-DE"/>
              <a:t> </a:t>
            </a:r>
            <a:r>
              <a:rPr lang="de-DE" err="1"/>
              <a:t>would</a:t>
            </a:r>
            <a:r>
              <a:rPr lang="de-DE"/>
              <a:t> </a:t>
            </a:r>
            <a:r>
              <a:rPr lang="de-DE" err="1"/>
              <a:t>contribute</a:t>
            </a:r>
            <a:r>
              <a:rPr lang="de-DE"/>
              <a:t> </a:t>
            </a:r>
            <a:r>
              <a:rPr lang="de-DE" b="1" err="1"/>
              <a:t>the</a:t>
            </a:r>
            <a:r>
              <a:rPr lang="de-DE" b="1"/>
              <a:t> </a:t>
            </a:r>
            <a:r>
              <a:rPr lang="de-DE" b="1" err="1"/>
              <a:t>development</a:t>
            </a:r>
            <a:r>
              <a:rPr lang="de-DE" b="1"/>
              <a:t> </a:t>
            </a:r>
            <a:r>
              <a:rPr lang="de-DE" b="1" err="1"/>
              <a:t>of</a:t>
            </a:r>
            <a:r>
              <a:rPr lang="de-DE" b="1"/>
              <a:t> a </a:t>
            </a:r>
            <a:r>
              <a:rPr lang="de-DE" b="1" err="1"/>
              <a:t>reflected</a:t>
            </a:r>
            <a:r>
              <a:rPr lang="de-DE" b="1"/>
              <a:t> </a:t>
            </a:r>
            <a:r>
              <a:rPr lang="de-DE" b="1" err="1"/>
              <a:t>theological</a:t>
            </a:r>
            <a:r>
              <a:rPr lang="de-DE" b="1"/>
              <a:t> </a:t>
            </a:r>
            <a:r>
              <a:rPr lang="de-DE" b="1" err="1"/>
              <a:t>perspective</a:t>
            </a:r>
            <a:r>
              <a:rPr lang="de-DE" b="1"/>
              <a:t> on </a:t>
            </a:r>
            <a:r>
              <a:rPr lang="de-DE" b="1" err="1"/>
              <a:t>understanding</a:t>
            </a:r>
            <a:r>
              <a:rPr lang="de-DE" b="1"/>
              <a:t> </a:t>
            </a:r>
            <a:r>
              <a:rPr lang="de-DE" b="1" err="1"/>
              <a:t>gender</a:t>
            </a:r>
            <a:r>
              <a:rPr lang="de-DE" b="1"/>
              <a:t> </a:t>
            </a:r>
            <a:r>
              <a:rPr lang="de-DE" b="1" err="1"/>
              <a:t>and</a:t>
            </a:r>
            <a:r>
              <a:rPr lang="de-DE" b="1"/>
              <a:t> </a:t>
            </a:r>
            <a:r>
              <a:rPr lang="de-DE" b="1" err="1"/>
              <a:t>its</a:t>
            </a:r>
            <a:r>
              <a:rPr lang="de-DE" b="1"/>
              <a:t> </a:t>
            </a:r>
            <a:r>
              <a:rPr lang="de-DE" b="1" err="1"/>
              <a:t>crucial</a:t>
            </a:r>
            <a:r>
              <a:rPr lang="de-DE" b="1"/>
              <a:t> </a:t>
            </a:r>
            <a:r>
              <a:rPr lang="de-DE" b="1" err="1"/>
              <a:t>role</a:t>
            </a:r>
            <a:r>
              <a:rPr lang="de-DE" b="1"/>
              <a:t> in </a:t>
            </a:r>
            <a:r>
              <a:rPr lang="de-DE" b="1" err="1"/>
              <a:t>the</a:t>
            </a:r>
            <a:r>
              <a:rPr lang="de-DE" b="1"/>
              <a:t> </a:t>
            </a:r>
            <a:r>
              <a:rPr lang="de-DE" b="1" err="1"/>
              <a:t>local</a:t>
            </a:r>
            <a:r>
              <a:rPr lang="de-DE" b="1"/>
              <a:t> </a:t>
            </a:r>
            <a:r>
              <a:rPr lang="de-DE" b="1" err="1"/>
              <a:t>religious</a:t>
            </a:r>
            <a:r>
              <a:rPr lang="de-DE" b="1"/>
              <a:t> </a:t>
            </a:r>
            <a:r>
              <a:rPr lang="de-DE" b="1" err="1"/>
              <a:t>and</a:t>
            </a:r>
            <a:r>
              <a:rPr lang="de-DE" b="1"/>
              <a:t> </a:t>
            </a:r>
            <a:r>
              <a:rPr lang="de-DE" b="1" err="1"/>
              <a:t>theological</a:t>
            </a:r>
            <a:r>
              <a:rPr lang="de-DE" b="1"/>
              <a:t> </a:t>
            </a:r>
            <a:r>
              <a:rPr lang="de-DE" b="1" err="1"/>
              <a:t>contexts</a:t>
            </a:r>
            <a:r>
              <a:rPr lang="de-DE" b="1"/>
              <a:t>. </a:t>
            </a:r>
            <a:r>
              <a:rPr lang="de-DE" err="1"/>
              <a:t>We</a:t>
            </a:r>
            <a:r>
              <a:rPr lang="de-DE"/>
              <a:t> </a:t>
            </a:r>
            <a:r>
              <a:rPr lang="de-DE" err="1"/>
              <a:t>understand</a:t>
            </a:r>
            <a:r>
              <a:rPr lang="de-DE"/>
              <a:t> </a:t>
            </a:r>
            <a:r>
              <a:rPr lang="de-DE" err="1"/>
              <a:t>this</a:t>
            </a:r>
            <a:r>
              <a:rPr lang="de-DE"/>
              <a:t> </a:t>
            </a:r>
            <a:r>
              <a:rPr lang="de-DE" err="1"/>
              <a:t>task</a:t>
            </a:r>
            <a:r>
              <a:rPr lang="de-DE"/>
              <a:t> </a:t>
            </a:r>
            <a:r>
              <a:rPr lang="de-DE" err="1"/>
              <a:t>as</a:t>
            </a:r>
            <a:r>
              <a:rPr lang="de-DE"/>
              <a:t> </a:t>
            </a:r>
            <a:r>
              <a:rPr lang="de-DE" err="1"/>
              <a:t>follows</a:t>
            </a:r>
            <a:r>
              <a:rPr lang="de-DE"/>
              <a:t>: </a:t>
            </a:r>
          </a:p>
          <a:p>
            <a:endParaRPr lang="de-LV"/>
          </a:p>
        </p:txBody>
      </p:sp>
    </p:spTree>
    <p:extLst>
      <p:ext uri="{BB962C8B-B14F-4D97-AF65-F5344CB8AC3E}">
        <p14:creationId xmlns:p14="http://schemas.microsoft.com/office/powerpoint/2010/main" val="136045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171204-6A50-40E1-B631-84CEDFC93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C973F6-5187-412F-AACC-6E3FF8A6A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628" y="496959"/>
            <a:ext cx="1106164" cy="585973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1AE14F-1B7E-41E6-B579-2F71D1350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2856" y="496958"/>
            <a:ext cx="9961047" cy="36780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5AE2178-B80F-2F0C-45B1-6BB47CEA3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715" y="708498"/>
            <a:ext cx="7574507" cy="3330055"/>
          </a:xfrm>
        </p:spPr>
        <p:txBody>
          <a:bodyPr anchor="ctr">
            <a:normAutofit/>
          </a:bodyPr>
          <a:lstStyle/>
          <a:p>
            <a:r>
              <a:rPr lang="de-LV" sz="6000" dirty="0">
                <a:solidFill>
                  <a:srgbClr val="FFFFFF"/>
                </a:solidFill>
              </a:rPr>
              <a:t>Thank you for your attention!</a:t>
            </a:r>
            <a:br>
              <a:rPr lang="de-LV" sz="6000" dirty="0">
                <a:solidFill>
                  <a:srgbClr val="FFFFFF"/>
                </a:solidFill>
              </a:rPr>
            </a:br>
            <a:endParaRPr lang="de-LV" sz="60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2BB805-F7B7-4B80-A1C5-385D4DAF7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2789" y="4284212"/>
            <a:ext cx="9961115" cy="2072481"/>
          </a:xfrm>
          <a:prstGeom prst="rect">
            <a:avLst/>
          </a:prstGeom>
          <a:solidFill>
            <a:srgbClr val="6C7781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25F0DB2-6A4D-F9F7-FCE3-DA816CF4A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3715" y="4502576"/>
            <a:ext cx="7574507" cy="1640983"/>
          </a:xfrm>
        </p:spPr>
        <p:txBody>
          <a:bodyPr anchor="t">
            <a:normAutofit/>
          </a:bodyPr>
          <a:lstStyle/>
          <a:p>
            <a:r>
              <a:rPr lang="de-LV" sz="3200" dirty="0">
                <a:solidFill>
                  <a:srgbClr val="FFFFFF"/>
                </a:solidFill>
              </a:rPr>
              <a:t>To be continued...</a:t>
            </a:r>
          </a:p>
        </p:txBody>
      </p:sp>
    </p:spTree>
    <p:extLst>
      <p:ext uri="{BB962C8B-B14F-4D97-AF65-F5344CB8AC3E}">
        <p14:creationId xmlns:p14="http://schemas.microsoft.com/office/powerpoint/2010/main" val="134717670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362441"/>
      </a:dk2>
      <a:lt2>
        <a:srgbClr val="E2E8E6"/>
      </a:lt2>
      <a:accent1>
        <a:srgbClr val="C696A8"/>
      </a:accent1>
      <a:accent2>
        <a:srgbClr val="BA7FAE"/>
      </a:accent2>
      <a:accent3>
        <a:srgbClr val="BC96C6"/>
      </a:accent3>
      <a:accent4>
        <a:srgbClr val="957FBA"/>
      </a:accent4>
      <a:accent5>
        <a:srgbClr val="9698C6"/>
      </a:accent5>
      <a:accent6>
        <a:srgbClr val="7F9ABA"/>
      </a:accent6>
      <a:hlink>
        <a:srgbClr val="578F7A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Macintosh PowerPoint</Application>
  <PresentationFormat>Breitbild</PresentationFormat>
  <Paragraphs>20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Gill Sans MT</vt:lpstr>
      <vt:lpstr>Wingdings 2</vt:lpstr>
      <vt:lpstr>DividendVTI</vt:lpstr>
      <vt:lpstr>Living and believing gender in a neo-conservative future: the case of women's (non) ordination in Latvian Evangelical Lutheran Church  </vt:lpstr>
      <vt:lpstr>Goal od the project</vt:lpstr>
      <vt:lpstr>Objectives</vt:lpstr>
      <vt:lpstr>Approach</vt:lpstr>
      <vt:lpstr>PowerPoint-Präsentation</vt:lpstr>
      <vt:lpstr>Thank you for your attention!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and believing gender in a neo-conservative future: the case of women's (non) ordination in Latvian Evangelical Lutheran Church  </dc:title>
  <dc:creator>Dace Balode</dc:creator>
  <cp:lastModifiedBy>Dace Balode</cp:lastModifiedBy>
  <cp:revision>5</cp:revision>
  <dcterms:created xsi:type="dcterms:W3CDTF">2022-05-26T10:37:35Z</dcterms:created>
  <dcterms:modified xsi:type="dcterms:W3CDTF">2023-07-26T10:47:26Z</dcterms:modified>
</cp:coreProperties>
</file>